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7"/>
  </p:notesMasterIdLst>
  <p:sldIdLst>
    <p:sldId id="256" r:id="rId2"/>
    <p:sldId id="299" r:id="rId3"/>
    <p:sldId id="266" r:id="rId4"/>
    <p:sldId id="257" r:id="rId5"/>
    <p:sldId id="268" r:id="rId6"/>
    <p:sldId id="300" r:id="rId7"/>
    <p:sldId id="288" r:id="rId8"/>
    <p:sldId id="298" r:id="rId9"/>
    <p:sldId id="301" r:id="rId10"/>
    <p:sldId id="290" r:id="rId11"/>
    <p:sldId id="302" r:id="rId12"/>
    <p:sldId id="259" r:id="rId13"/>
    <p:sldId id="286" r:id="rId14"/>
    <p:sldId id="293" r:id="rId15"/>
    <p:sldId id="303" r:id="rId16"/>
    <p:sldId id="271" r:id="rId17"/>
    <p:sldId id="260" r:id="rId18"/>
    <p:sldId id="270" r:id="rId19"/>
    <p:sldId id="265" r:id="rId20"/>
    <p:sldId id="272" r:id="rId21"/>
    <p:sldId id="295" r:id="rId22"/>
    <p:sldId id="296" r:id="rId23"/>
    <p:sldId id="297" r:id="rId24"/>
    <p:sldId id="274" r:id="rId25"/>
    <p:sldId id="275" r:id="rId26"/>
    <p:sldId id="276" r:id="rId27"/>
    <p:sldId id="277" r:id="rId28"/>
    <p:sldId id="278" r:id="rId29"/>
    <p:sldId id="279" r:id="rId30"/>
    <p:sldId id="280" r:id="rId31"/>
    <p:sldId id="281" r:id="rId32"/>
    <p:sldId id="282" r:id="rId33"/>
    <p:sldId id="283" r:id="rId34"/>
    <p:sldId id="264" r:id="rId35"/>
    <p:sldId id="31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1" autoAdjust="0"/>
    <p:restoredTop sz="94660"/>
  </p:normalViewPr>
  <p:slideViewPr>
    <p:cSldViewPr>
      <p:cViewPr varScale="1">
        <p:scale>
          <a:sx n="104" d="100"/>
          <a:sy n="104" d="100"/>
        </p:scale>
        <p:origin x="2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E474EB-F35B-4E8B-A2E2-96716D02DB4C}" type="datetimeFigureOut">
              <a:rPr lang="en-US" smtClean="0"/>
              <a:t>11/10/2015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827447-0A3B-467D-85F5-79D2F041AB0F}" type="slidenum">
              <a:rPr lang="en-US" smtClean="0"/>
              <a:t>‹#›</a:t>
            </a:fld>
            <a:endParaRPr lang="en-US"/>
          </a:p>
        </p:txBody>
      </p:sp>
    </p:spTree>
    <p:extLst>
      <p:ext uri="{BB962C8B-B14F-4D97-AF65-F5344CB8AC3E}">
        <p14:creationId xmlns:p14="http://schemas.microsoft.com/office/powerpoint/2010/main" val="223479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827447-0A3B-467D-85F5-79D2F041AB0F}" type="slidenum">
              <a:rPr lang="en-US" smtClean="0"/>
              <a:t>9</a:t>
            </a:fld>
            <a:endParaRPr lang="en-US"/>
          </a:p>
        </p:txBody>
      </p:sp>
    </p:spTree>
    <p:extLst>
      <p:ext uri="{BB962C8B-B14F-4D97-AF65-F5344CB8AC3E}">
        <p14:creationId xmlns:p14="http://schemas.microsoft.com/office/powerpoint/2010/main" val="22386060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978D931-7816-4E86-859C-3AE3932EF43B}" type="datetimeFigureOut">
              <a:rPr lang="en-US" smtClean="0"/>
              <a:t>11/10/2015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6263E84-95EE-485F-B3C4-88ED5F979E5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78D931-7816-4E86-859C-3AE3932EF43B}" type="datetimeFigureOut">
              <a:rPr lang="en-US" smtClean="0"/>
              <a:t>11/10/2015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263E84-95EE-485F-B3C4-88ED5F979E5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78D931-7816-4E86-859C-3AE3932EF43B}" type="datetimeFigureOut">
              <a:rPr lang="en-US" smtClean="0"/>
              <a:t>11/10/2015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263E84-95EE-485F-B3C4-88ED5F979E5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78D931-7816-4E86-859C-3AE3932EF43B}" type="datetimeFigureOut">
              <a:rPr lang="en-US" smtClean="0"/>
              <a:t>11/10/2015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263E84-95EE-485F-B3C4-88ED5F979E5A}"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978D931-7816-4E86-859C-3AE3932EF43B}" type="datetimeFigureOut">
              <a:rPr lang="en-US" smtClean="0"/>
              <a:t>11/10/2015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263E84-95EE-485F-B3C4-88ED5F979E5A}"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978D931-7816-4E86-859C-3AE3932EF43B}" type="datetimeFigureOut">
              <a:rPr lang="en-US" smtClean="0"/>
              <a:t>11/10/2015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6263E84-95EE-485F-B3C4-88ED5F979E5A}"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978D931-7816-4E86-859C-3AE3932EF43B}" type="datetimeFigureOut">
              <a:rPr lang="en-US" smtClean="0"/>
              <a:t>11/10/2015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6263E84-95EE-485F-B3C4-88ED5F979E5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978D931-7816-4E86-859C-3AE3932EF43B}" type="datetimeFigureOut">
              <a:rPr lang="en-US" smtClean="0"/>
              <a:t>11/10/2015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6263E84-95EE-485F-B3C4-88ED5F979E5A}"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978D931-7816-4E86-859C-3AE3932EF43B}" type="datetimeFigureOut">
              <a:rPr lang="en-US" smtClean="0"/>
              <a:t>11/10/2015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6263E84-95EE-485F-B3C4-88ED5F979E5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978D931-7816-4E86-859C-3AE3932EF43B}" type="datetimeFigureOut">
              <a:rPr lang="en-US" smtClean="0"/>
              <a:t>11/10/2015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6263E84-95EE-485F-B3C4-88ED5F979E5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978D931-7816-4E86-859C-3AE3932EF43B}" type="datetimeFigureOut">
              <a:rPr lang="en-US" smtClean="0"/>
              <a:t>11/10/2015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6263E84-95EE-485F-B3C4-88ED5F979E5A}"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978D931-7816-4E86-859C-3AE3932EF43B}" type="datetimeFigureOut">
              <a:rPr lang="en-US" smtClean="0"/>
              <a:t>11/10/2015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6263E84-95EE-485F-B3C4-88ED5F979E5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8.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itchFamily="18" charset="0"/>
                <a:cs typeface="Times New Roman" pitchFamily="18" charset="0"/>
              </a:rPr>
              <a:t>Contractor’s Exemption</a:t>
            </a:r>
            <a:br>
              <a:rPr lang="en-US" b="1" dirty="0" smtClean="0">
                <a:latin typeface="Times New Roman" pitchFamily="18" charset="0"/>
                <a:cs typeface="Times New Roman" pitchFamily="18" charset="0"/>
              </a:rPr>
            </a:br>
            <a:r>
              <a:rPr lang="en-US" sz="2800" b="1" dirty="0" smtClean="0">
                <a:solidFill>
                  <a:schemeClr val="tx1"/>
                </a:solidFill>
                <a:latin typeface="Times New Roman" pitchFamily="18" charset="0"/>
                <a:cs typeface="Times New Roman" pitchFamily="18" charset="0"/>
              </a:rPr>
              <a:t>Legislative Act No. 2013-205</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b="1" i="1" dirty="0" smtClean="0"/>
              <a:t>Effective </a:t>
            </a:r>
          </a:p>
          <a:p>
            <a:r>
              <a:rPr lang="en-US" b="1" i="1" dirty="0" smtClean="0"/>
              <a:t>1/1/2014</a:t>
            </a:r>
            <a:endParaRPr lang="en-US" b="1" i="1" dirty="0"/>
          </a:p>
        </p:txBody>
      </p:sp>
    </p:spTree>
    <p:extLst>
      <p:ext uri="{BB962C8B-B14F-4D97-AF65-F5344CB8AC3E}">
        <p14:creationId xmlns:p14="http://schemas.microsoft.com/office/powerpoint/2010/main" val="40423634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295400"/>
          </a:xfrm>
          <a:ln>
            <a:noFill/>
          </a:ln>
          <a:effectLst>
            <a:innerShdw blurRad="63500" dist="50800" dir="8100000">
              <a:prstClr val="black">
                <a:alpha val="50000"/>
              </a:prstClr>
            </a:innerShdw>
          </a:effectLst>
        </p:spPr>
        <p:txBody>
          <a:bodyPr>
            <a:normAutofit/>
          </a:bodyPr>
          <a:lstStyle/>
          <a:p>
            <a:pPr algn="ctr"/>
            <a:r>
              <a:rPr lang="en-US" sz="3200" dirty="0" smtClean="0">
                <a:latin typeface="Times New Roman" pitchFamily="18" charset="0"/>
                <a:cs typeface="Times New Roman" pitchFamily="18" charset="0"/>
              </a:rPr>
              <a:t>Governmental Entity Project (Contractor’s) Sales &amp; Use Tax Certificate of Exemption</a:t>
            </a:r>
            <a:endParaRPr lang="en-US" sz="3200" dirty="0">
              <a:latin typeface="Times New Roman" pitchFamily="18" charset="0"/>
              <a:cs typeface="Times New Roman" pitchFamily="18" charset="0"/>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147752826"/>
              </p:ext>
            </p:extLst>
          </p:nvPr>
        </p:nvGraphicFramePr>
        <p:xfrm>
          <a:off x="1981200" y="1227521"/>
          <a:ext cx="4637314" cy="5625814"/>
        </p:xfrm>
        <a:graphic>
          <a:graphicData uri="http://schemas.openxmlformats.org/presentationml/2006/ole">
            <mc:AlternateContent xmlns:mc="http://schemas.openxmlformats.org/markup-compatibility/2006">
              <mc:Choice xmlns:v="urn:schemas-microsoft-com:vml" Requires="v">
                <p:oleObj spid="_x0000_s1044" name="Acrobat Document" r:id="rId3" imgW="5829233" imgH="7543775" progId="AcroExch.Document.11">
                  <p:embed/>
                </p:oleObj>
              </mc:Choice>
              <mc:Fallback>
                <p:oleObj name="Acrobat Document" r:id="rId3" imgW="5829233" imgH="7543775" progId="AcroExch.Document.11">
                  <p:embed/>
                  <p:pic>
                    <p:nvPicPr>
                      <p:cNvPr id="0" name=""/>
                      <p:cNvPicPr/>
                      <p:nvPr/>
                    </p:nvPicPr>
                    <p:blipFill>
                      <a:blip r:embed="rId4"/>
                      <a:stretch>
                        <a:fillRect/>
                      </a:stretch>
                    </p:blipFill>
                    <p:spPr>
                      <a:xfrm>
                        <a:off x="1981200" y="1227521"/>
                        <a:ext cx="4637314" cy="5625814"/>
                      </a:xfrm>
                      <a:prstGeom prst="rect">
                        <a:avLst/>
                      </a:prstGeom>
                    </p:spPr>
                  </p:pic>
                </p:oleObj>
              </mc:Fallback>
            </mc:AlternateContent>
          </a:graphicData>
        </a:graphic>
      </p:graphicFrame>
    </p:spTree>
    <p:extLst>
      <p:ext uri="{BB962C8B-B14F-4D97-AF65-F5344CB8AC3E}">
        <p14:creationId xmlns:p14="http://schemas.microsoft.com/office/powerpoint/2010/main" val="8102771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latin typeface="Times New Roman" pitchFamily="18" charset="0"/>
                <a:cs typeface="Times New Roman" pitchFamily="18" charset="0"/>
              </a:rPr>
              <a:t>Exemption Certificates will be issued as of the project start date or the received date of the application. If, upon receipt of the application, the project has already commenced, the certificate will be issued as of the received date of the application. </a:t>
            </a:r>
            <a:endParaRPr lang="en-US" dirty="0" smtClean="0">
              <a:latin typeface="Times New Roman" pitchFamily="18" charset="0"/>
              <a:cs typeface="Times New Roman" pitchFamily="18" charset="0"/>
            </a:endParaRPr>
          </a:p>
          <a:p>
            <a:pPr marL="109728" indent="0">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Any purchases made prior to the issuance of a certificate </a:t>
            </a:r>
            <a:r>
              <a:rPr lang="en-US" b="1" u="sng" dirty="0">
                <a:latin typeface="Times New Roman" pitchFamily="18" charset="0"/>
                <a:cs typeface="Times New Roman" pitchFamily="18" charset="0"/>
              </a:rPr>
              <a:t>will not be exempt.</a:t>
            </a:r>
          </a:p>
          <a:p>
            <a:endParaRPr lang="en-US" dirty="0"/>
          </a:p>
        </p:txBody>
      </p:sp>
      <p:sp>
        <p:nvSpPr>
          <p:cNvPr id="3" name="Title 2"/>
          <p:cNvSpPr>
            <a:spLocks noGrp="1"/>
          </p:cNvSpPr>
          <p:nvPr>
            <p:ph type="title"/>
          </p:nvPr>
        </p:nvSpPr>
        <p:spPr/>
        <p:txBody>
          <a:bodyPr/>
          <a:lstStyle/>
          <a:p>
            <a:r>
              <a:rPr lang="en-US" dirty="0">
                <a:effectLst>
                  <a:outerShdw blurRad="38100" dist="38100" dir="2700000" algn="tl">
                    <a:srgbClr val="000000">
                      <a:alpha val="43137"/>
                    </a:srgbClr>
                  </a:outerShdw>
                </a:effectLst>
                <a:latin typeface="Times New Roman" pitchFamily="18" charset="0"/>
                <a:cs typeface="Times New Roman" pitchFamily="18" charset="0"/>
              </a:rPr>
              <a:t>NOTE</a:t>
            </a:r>
            <a:r>
              <a:rPr lang="en-US" dirty="0">
                <a:effectLst/>
                <a:latin typeface="Times New Roman" pitchFamily="18" charset="0"/>
                <a:cs typeface="Times New Roman" pitchFamily="18" charset="0"/>
              </a:rPr>
              <a:t>: Dates of Issuance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2908647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latin typeface="Times New Roman" pitchFamily="18" charset="0"/>
                <a:cs typeface="Times New Roman" pitchFamily="18" charset="0"/>
              </a:rPr>
              <a:t>Notify Department of any changes to the contract and/or any changes, additions/deletions to the list of sub-contractors</a:t>
            </a:r>
          </a:p>
          <a:p>
            <a:r>
              <a:rPr lang="en-US" sz="2400" dirty="0" smtClean="0">
                <a:latin typeface="Times New Roman" pitchFamily="18" charset="0"/>
                <a:cs typeface="Times New Roman" pitchFamily="18" charset="0"/>
              </a:rPr>
              <a:t>Maintain records sufficient to document the tax exempt status of qualified purchases</a:t>
            </a:r>
          </a:p>
          <a:p>
            <a:r>
              <a:rPr lang="en-US" sz="2400" dirty="0" smtClean="0">
                <a:latin typeface="Times New Roman" pitchFamily="18" charset="0"/>
                <a:cs typeface="Times New Roman" pitchFamily="18" charset="0"/>
              </a:rPr>
              <a:t>Must make a report of all exempt purchases to the Department in the manner prescribed by the Department</a:t>
            </a:r>
          </a:p>
          <a:p>
            <a:r>
              <a:rPr lang="en-US" sz="2400" dirty="0" smtClean="0">
                <a:latin typeface="Times New Roman" pitchFamily="18" charset="0"/>
                <a:cs typeface="Times New Roman" pitchFamily="18" charset="0"/>
              </a:rPr>
              <a:t>Report of exempt purchases prerequisite to renewal of a certificate of exemption</a:t>
            </a:r>
          </a:p>
          <a:p>
            <a:r>
              <a:rPr lang="en-US" sz="2400" dirty="0" smtClean="0">
                <a:latin typeface="Times New Roman" pitchFamily="18" charset="0"/>
                <a:cs typeface="Times New Roman" pitchFamily="18" charset="0"/>
              </a:rPr>
              <a:t>Failure will result in an assessment against the contractor and/or sub for the amount of sales &amp; use taxes on any items purchased with the certificate.</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4400" b="1" dirty="0" smtClean="0">
                <a:latin typeface="Times New Roman" pitchFamily="18" charset="0"/>
                <a:cs typeface="Times New Roman" pitchFamily="18" charset="0"/>
              </a:rPr>
              <a:t>Contractor’s Responsibilities</a:t>
            </a:r>
            <a:endParaRPr lang="en-US" sz="4400" b="1" dirty="0">
              <a:latin typeface="Times New Roman" pitchFamily="18" charset="0"/>
              <a:cs typeface="Times New Roman" pitchFamily="18" charset="0"/>
            </a:endParaRPr>
          </a:p>
        </p:txBody>
      </p:sp>
    </p:spTree>
    <p:extLst>
      <p:ext uri="{BB962C8B-B14F-4D97-AF65-F5344CB8AC3E}">
        <p14:creationId xmlns:p14="http://schemas.microsoft.com/office/powerpoint/2010/main" val="35596888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1"/>
            </a:solidFill>
          </a:ln>
        </p:spPr>
        <p:txBody>
          <a:bodyPr>
            <a:noAutofit/>
          </a:bodyPr>
          <a:lstStyle/>
          <a:p>
            <a:pPr algn="ctr"/>
            <a:r>
              <a:rPr lang="en-US" sz="3600" dirty="0" smtClean="0">
                <a:latin typeface="Times New Roman" pitchFamily="18" charset="0"/>
                <a:cs typeface="Times New Roman" pitchFamily="18" charset="0"/>
              </a:rPr>
              <a:t>Consumer Use Monthly Reporting Requirements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ln>
            <a:solidFill>
              <a:schemeClr val="bg1"/>
            </a:solidFill>
          </a:ln>
        </p:spPr>
        <p:txBody>
          <a:bodyPr>
            <a:normAutofit/>
          </a:bodyPr>
          <a:lstStyle/>
          <a:p>
            <a:r>
              <a:rPr lang="en-US" sz="2800" dirty="0" smtClean="0">
                <a:latin typeface="Times New Roman" pitchFamily="18" charset="0"/>
                <a:cs typeface="Times New Roman" pitchFamily="18" charset="0"/>
              </a:rPr>
              <a:t>Each </a:t>
            </a:r>
            <a:r>
              <a:rPr lang="en-US" sz="2800" dirty="0">
                <a:latin typeface="Times New Roman" pitchFamily="18" charset="0"/>
                <a:cs typeface="Times New Roman" pitchFamily="18" charset="0"/>
              </a:rPr>
              <a:t>contractor and subcontractor awarded the exemption will be assigned a Consumer Use Tax account where monthly filing will be required.</a:t>
            </a:r>
          </a:p>
          <a:p>
            <a:r>
              <a:rPr lang="en-US" sz="2800" dirty="0">
                <a:latin typeface="Times New Roman" pitchFamily="18" charset="0"/>
                <a:cs typeface="Times New Roman" pitchFamily="18" charset="0"/>
              </a:rPr>
              <a:t>Separate entries will be made for each exempt project which identify monetary material amounts that are purchased tax free using the certificate of exemption. </a:t>
            </a:r>
          </a:p>
          <a:p>
            <a:r>
              <a:rPr lang="en-US" sz="2800" dirty="0">
                <a:latin typeface="Times New Roman" pitchFamily="18" charset="0"/>
                <a:cs typeface="Times New Roman" pitchFamily="18" charset="0"/>
              </a:rPr>
              <a:t>Once the account is assigned, the monthly filing is required even if no purchases were made during the month.</a:t>
            </a:r>
          </a:p>
          <a:p>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0700143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86"/>
            <a:ext cx="8839200" cy="685800"/>
          </a:xfrm>
        </p:spPr>
        <p:txBody>
          <a:bodyPr>
            <a:normAutofit/>
          </a:bodyPr>
          <a:lstStyle/>
          <a:p>
            <a:pPr algn="ctr"/>
            <a:r>
              <a:rPr lang="en-US" sz="3600" dirty="0" smtClean="0">
                <a:latin typeface="Times New Roman" pitchFamily="18" charset="0"/>
                <a:cs typeface="Times New Roman" pitchFamily="18" charset="0"/>
              </a:rPr>
              <a:t>CNU Reporting Requirements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a:p>
        </p:txBody>
      </p:sp>
      <p:pic>
        <p:nvPicPr>
          <p:cNvPr id="6146" name="Picture 2" descr="C:\Users\amber.hartley\Desktop\CNU Retur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9144000" cy="6172200"/>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52123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latin typeface="Times New Roman" pitchFamily="18" charset="0"/>
                <a:cs typeface="Times New Roman" pitchFamily="18" charset="0"/>
              </a:rPr>
              <a:t>Taxpayer calls to close the CNU account </a:t>
            </a:r>
          </a:p>
          <a:p>
            <a:r>
              <a:rPr lang="en-US" dirty="0" smtClean="0">
                <a:latin typeface="Times New Roman" pitchFamily="18" charset="0"/>
                <a:cs typeface="Times New Roman" pitchFamily="18" charset="0"/>
              </a:rPr>
              <a:t>T/P </a:t>
            </a:r>
            <a:r>
              <a:rPr lang="en-US" dirty="0">
                <a:latin typeface="Times New Roman" pitchFamily="18" charset="0"/>
                <a:cs typeface="Times New Roman" pitchFamily="18" charset="0"/>
              </a:rPr>
              <a:t>enters amount purchased that should be exempt in line 1 of the CNU </a:t>
            </a:r>
            <a:r>
              <a:rPr lang="en-US" dirty="0" smtClean="0">
                <a:latin typeface="Times New Roman" pitchFamily="18" charset="0"/>
                <a:cs typeface="Times New Roman" pitchFamily="18" charset="0"/>
              </a:rPr>
              <a:t>return and pays tax on materials</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T/P does not file the report at all</a:t>
            </a:r>
          </a:p>
          <a:p>
            <a:r>
              <a:rPr lang="en-US" dirty="0" smtClean="0">
                <a:latin typeface="Times New Roman" pitchFamily="18" charset="0"/>
                <a:cs typeface="Times New Roman" pitchFamily="18" charset="0"/>
              </a:rPr>
              <a:t>T/P leaves off some projects but reports others</a:t>
            </a:r>
          </a:p>
          <a:p>
            <a:r>
              <a:rPr lang="en-US" dirty="0" smtClean="0">
                <a:latin typeface="Times New Roman" pitchFamily="18" charset="0"/>
                <a:cs typeface="Times New Roman" pitchFamily="18" charset="0"/>
              </a:rPr>
              <a:t>T/P does not file through dates listed on certificate</a:t>
            </a:r>
          </a:p>
          <a:p>
            <a:pPr lvl="1"/>
            <a:r>
              <a:rPr lang="en-US" dirty="0">
                <a:latin typeface="Times New Roman" pitchFamily="18" charset="0"/>
                <a:cs typeface="Times New Roman" pitchFamily="18" charset="0"/>
              </a:rPr>
              <a:t>For example, if the certificate’s effective date is June 29, 2014 and the expected completion date is October 1, 2014, a consumer’s use tax return must be filed for each of the following months: June, July, August, September, and October</a:t>
            </a:r>
            <a:endParaRPr lang="en-US"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normAutofit/>
          </a:bodyPr>
          <a:lstStyle/>
          <a:p>
            <a:r>
              <a:rPr lang="en-US" sz="4200" dirty="0" smtClean="0">
                <a:latin typeface="Times New Roman" pitchFamily="18" charset="0"/>
                <a:cs typeface="Times New Roman" pitchFamily="18" charset="0"/>
              </a:rPr>
              <a:t>Reporting Problems</a:t>
            </a:r>
            <a:endParaRPr lang="en-US" sz="4200" dirty="0">
              <a:latin typeface="Times New Roman" pitchFamily="18" charset="0"/>
              <a:cs typeface="Times New Roman" pitchFamily="18" charset="0"/>
            </a:endParaRPr>
          </a:p>
        </p:txBody>
      </p:sp>
    </p:spTree>
    <p:extLst>
      <p:ext uri="{BB962C8B-B14F-4D97-AF65-F5344CB8AC3E}">
        <p14:creationId xmlns:p14="http://schemas.microsoft.com/office/powerpoint/2010/main" val="27067527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Dual businesses are required to apply for sales and use tax certificate of exemptions per job</a:t>
            </a:r>
          </a:p>
          <a:p>
            <a:r>
              <a:rPr lang="en-US" sz="2800" dirty="0" smtClean="0">
                <a:latin typeface="Times New Roman" pitchFamily="18" charset="0"/>
                <a:cs typeface="Times New Roman" pitchFamily="18" charset="0"/>
              </a:rPr>
              <a:t>Reporting requirements must be complied with</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Dual Businesses</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5029376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latin typeface="Times New Roman" pitchFamily="18" charset="0"/>
                <a:cs typeface="Times New Roman" pitchFamily="18" charset="0"/>
              </a:rPr>
              <a:t>Intentional misuse, in addition to actual sales or use tax due, subject to civil penalties</a:t>
            </a:r>
          </a:p>
          <a:p>
            <a:r>
              <a:rPr lang="en-US" sz="2400" dirty="0" smtClean="0">
                <a:effectLst/>
                <a:latin typeface="Times New Roman" pitchFamily="18" charset="0"/>
                <a:cs typeface="Times New Roman" pitchFamily="18" charset="0"/>
              </a:rPr>
              <a:t>A minimum of $2,000 or 2 times any state and local sales or use tax due for the property and, </a:t>
            </a:r>
          </a:p>
          <a:p>
            <a:r>
              <a:rPr lang="en-US" sz="2400" dirty="0" smtClean="0">
                <a:effectLst/>
                <a:latin typeface="Times New Roman" pitchFamily="18" charset="0"/>
                <a:cs typeface="Times New Roman" pitchFamily="18" charset="0"/>
              </a:rPr>
              <a:t>Based on the contractor's or subcontractor's willful misuse of the certificate of exemption, </a:t>
            </a:r>
            <a:r>
              <a:rPr lang="en-US" sz="2400" b="1" dirty="0" smtClean="0">
                <a:effectLst/>
                <a:latin typeface="Times New Roman" pitchFamily="18" charset="0"/>
                <a:cs typeface="Times New Roman" pitchFamily="18" charset="0"/>
              </a:rPr>
              <a:t>may be barred from the use of any certificate of exemption on any project for up to two years</a:t>
            </a:r>
            <a:r>
              <a:rPr lang="en-US" sz="2400" dirty="0" smtClean="0">
                <a:effectLst/>
                <a:latin typeface="Times New Roman" pitchFamily="18" charset="0"/>
                <a:cs typeface="Times New Roman" pitchFamily="18" charset="0"/>
              </a:rPr>
              <a:t>.</a:t>
            </a:r>
          </a:p>
          <a:p>
            <a:r>
              <a:rPr lang="en-US" sz="2400" dirty="0" smtClean="0">
                <a:latin typeface="Times New Roman" pitchFamily="18" charset="0"/>
                <a:cs typeface="Times New Roman" pitchFamily="18" charset="0"/>
              </a:rPr>
              <a:t>Right to appeal in accordance with Section 40-2A-8, Code of Alabama 1975</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381000" y="609600"/>
            <a:ext cx="7772400" cy="762000"/>
          </a:xfrm>
        </p:spPr>
        <p:txBody>
          <a:bodyPr/>
          <a:lstStyle/>
          <a:p>
            <a:r>
              <a:rPr lang="en-US" b="1" dirty="0" smtClean="0">
                <a:latin typeface="Times New Roman" pitchFamily="18" charset="0"/>
                <a:cs typeface="Times New Roman" pitchFamily="18" charset="0"/>
              </a:rPr>
              <a:t>Penalties</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29685064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If Department denies the applicant an exemption:</a:t>
            </a:r>
          </a:p>
          <a:p>
            <a:pPr lvl="1"/>
            <a:r>
              <a:rPr lang="en-US" sz="2400" dirty="0" smtClean="0">
                <a:latin typeface="Times New Roman" pitchFamily="18" charset="0"/>
                <a:cs typeface="Times New Roman" pitchFamily="18" charset="0"/>
              </a:rPr>
              <a:t>Contractor may appeal in accordance with 40-2A-8.</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Appeals Process</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37809211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600" dirty="0" smtClean="0">
                <a:latin typeface="Times New Roman" pitchFamily="18" charset="0"/>
                <a:cs typeface="Times New Roman" pitchFamily="18" charset="0"/>
              </a:rPr>
              <a:t>Expands exempt items used on pollution control jobs in respect to State of Alabama, county and municipal contracts as well as any other governmental entity that is exempt from sales &amp; use taxes</a:t>
            </a:r>
          </a:p>
          <a:p>
            <a:r>
              <a:rPr lang="en-US" sz="2600" b="1" dirty="0" smtClean="0">
                <a:latin typeface="Times New Roman" pitchFamily="18" charset="0"/>
                <a:cs typeface="Times New Roman" pitchFamily="18" charset="0"/>
              </a:rPr>
              <a:t>Exception:  </a:t>
            </a:r>
            <a:r>
              <a:rPr lang="en-US" sz="2600" dirty="0" smtClean="0">
                <a:latin typeface="Times New Roman" pitchFamily="18" charset="0"/>
                <a:cs typeface="Times New Roman" pitchFamily="18" charset="0"/>
              </a:rPr>
              <a:t>Road and bridges that are a part of a DOT road project </a:t>
            </a:r>
          </a:p>
          <a:p>
            <a:r>
              <a:rPr lang="en-US" sz="2600" b="1" dirty="0" smtClean="0">
                <a:latin typeface="Times New Roman" pitchFamily="18" charset="0"/>
                <a:cs typeface="Times New Roman" pitchFamily="18" charset="0"/>
              </a:rPr>
              <a:t>Note: </a:t>
            </a:r>
            <a:r>
              <a:rPr lang="en-US" sz="2600" dirty="0" smtClean="0">
                <a:latin typeface="Times New Roman" pitchFamily="18" charset="0"/>
                <a:cs typeface="Times New Roman" pitchFamily="18" charset="0"/>
              </a:rPr>
              <a:t>Agency agreements can still be entered into for non-qualifying jobs </a:t>
            </a:r>
            <a:endParaRPr lang="en-US" sz="26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How Contractor’s Exemption </a:t>
            </a:r>
            <a:r>
              <a:rPr lang="en-US" dirty="0" smtClean="0">
                <a:latin typeface="Times New Roman" pitchFamily="18" charset="0"/>
                <a:cs typeface="Times New Roman" pitchFamily="18" charset="0"/>
              </a:rPr>
              <a:t>Can Affect </a:t>
            </a:r>
            <a:r>
              <a:rPr lang="en-US" b="1" dirty="0" smtClean="0">
                <a:latin typeface="Times New Roman" pitchFamily="18" charset="0"/>
                <a:cs typeface="Times New Roman" pitchFamily="18" charset="0"/>
              </a:rPr>
              <a:t>Utility Contractors</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20641533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65760" lvl="1" indent="-256032">
              <a:spcBef>
                <a:spcPts val="400"/>
              </a:spcBef>
              <a:buSzPct val="68000"/>
              <a:buFont typeface="Wingdings 3"/>
              <a:buChar char=""/>
            </a:pPr>
            <a:r>
              <a:rPr lang="en-US" sz="2200" b="1" u="sng" dirty="0">
                <a:latin typeface="Times New Roman" pitchFamily="18" charset="0"/>
                <a:cs typeface="Times New Roman" pitchFamily="18" charset="0"/>
              </a:rPr>
              <a:t>Governmental Entity Project (Contractor’s) Sales and Use Tax Exemption </a:t>
            </a:r>
            <a:endParaRPr lang="en-US" sz="2200" b="1" u="sng" dirty="0" smtClean="0">
              <a:latin typeface="Times New Roman" pitchFamily="18" charset="0"/>
              <a:cs typeface="Times New Roman" pitchFamily="18" charset="0"/>
            </a:endParaRPr>
          </a:p>
          <a:p>
            <a:pPr marL="461963" lvl="1" indent="-352425">
              <a:spcBef>
                <a:spcPts val="400"/>
              </a:spcBef>
              <a:buSzPct val="68000"/>
              <a:buNone/>
            </a:pPr>
            <a:r>
              <a:rPr lang="en-US" b="1" i="1" dirty="0" smtClean="0">
                <a:latin typeface="Times New Roman" pitchFamily="18" charset="0"/>
                <a:cs typeface="Times New Roman" pitchFamily="18" charset="0"/>
              </a:rPr>
              <a:t>     This </a:t>
            </a:r>
            <a:r>
              <a:rPr lang="en-US" b="1" i="1" dirty="0">
                <a:latin typeface="Times New Roman" pitchFamily="18" charset="0"/>
                <a:cs typeface="Times New Roman" pitchFamily="18" charset="0"/>
              </a:rPr>
              <a:t>act provides a sales and use tax exemption for contractors and subcontractors on purchases of building materials, construction materials and supplies, and other tangible personal property that becomes part of the structure that is the subject of a written contract for and on behalf of exempt governmental entities, with the exception of any highway, road, or bridge project.</a:t>
            </a:r>
          </a:p>
          <a:p>
            <a:endParaRPr lang="en-US" dirty="0"/>
          </a:p>
        </p:txBody>
      </p:sp>
      <p:sp>
        <p:nvSpPr>
          <p:cNvPr id="3" name="Title 2"/>
          <p:cNvSpPr>
            <a:spLocks noGrp="1"/>
          </p:cNvSpPr>
          <p:nvPr>
            <p:ph type="title"/>
          </p:nvPr>
        </p:nvSpPr>
        <p:spPr>
          <a:xfrm>
            <a:off x="457200" y="381000"/>
            <a:ext cx="8229600" cy="762000"/>
          </a:xfrm>
        </p:spPr>
        <p:txBody>
          <a:bodyPr>
            <a:noAutofit/>
          </a:bodyPr>
          <a:lstStyle/>
          <a:p>
            <a:pPr algn="ctr"/>
            <a:r>
              <a:rPr lang="en-US" sz="4400" dirty="0" smtClean="0">
                <a:latin typeface="Times New Roman" pitchFamily="18" charset="0"/>
                <a:cs typeface="Times New Roman" pitchFamily="18" charset="0"/>
              </a:rPr>
              <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Act </a:t>
            </a:r>
            <a:r>
              <a:rPr lang="en-US" sz="4400" dirty="0">
                <a:latin typeface="Times New Roman" pitchFamily="18" charset="0"/>
                <a:cs typeface="Times New Roman" pitchFamily="18" charset="0"/>
              </a:rPr>
              <a:t>2013-205 (HB 419)</a:t>
            </a:r>
            <a:br>
              <a:rPr lang="en-US" sz="4400" dirty="0">
                <a:latin typeface="Times New Roman" pitchFamily="18" charset="0"/>
                <a:cs typeface="Times New Roman" pitchFamily="18" charset="0"/>
              </a:rPr>
            </a:b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4036462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latin typeface="Times New Roman" pitchFamily="18" charset="0"/>
                <a:cs typeface="Times New Roman" pitchFamily="18" charset="0"/>
              </a:rPr>
              <a:t>Will all permanent materials installed inside the facility fenced area be tax exempt, including asphalt or concrete parking areas used solely for the treatment facility?</a:t>
            </a:r>
          </a:p>
          <a:p>
            <a:r>
              <a:rPr lang="en-US" sz="2400" i="1" dirty="0" smtClean="0"/>
              <a:t>Answer</a:t>
            </a:r>
            <a:r>
              <a:rPr lang="en-US" sz="2400" i="1" dirty="0"/>
              <a:t>:  </a:t>
            </a:r>
            <a:r>
              <a:rPr lang="en-US" sz="2400" i="1" dirty="0" smtClean="0"/>
              <a:t>Yes</a:t>
            </a:r>
            <a:endParaRPr lang="en-US" sz="2400" i="1" dirty="0"/>
          </a:p>
          <a:p>
            <a:r>
              <a:rPr lang="en-US" sz="2400" dirty="0">
                <a:latin typeface="Times New Roman" pitchFamily="18" charset="0"/>
                <a:cs typeface="Times New Roman" pitchFamily="18" charset="0"/>
              </a:rPr>
              <a:t>Will the access road to a wastewater treatment facility or a water treatment facility built solely for the use to access the facility be considered tax exempt?</a:t>
            </a:r>
          </a:p>
          <a:p>
            <a:r>
              <a:rPr lang="en-US" sz="2400" b="1" dirty="0">
                <a:latin typeface="Times New Roman" pitchFamily="18" charset="0"/>
                <a:cs typeface="Times New Roman" pitchFamily="18" charset="0"/>
              </a:rPr>
              <a:t>Note:  </a:t>
            </a:r>
            <a:r>
              <a:rPr lang="en-US" sz="2400" dirty="0">
                <a:latin typeface="Times New Roman" pitchFamily="18" charset="0"/>
                <a:cs typeface="Times New Roman" pitchFamily="18" charset="0"/>
              </a:rPr>
              <a:t>Some treatment facilities are built a long distance from the public road</a:t>
            </a:r>
            <a:r>
              <a:rPr lang="en-US" sz="2400" dirty="0" smtClean="0">
                <a:latin typeface="Times New Roman" pitchFamily="18" charset="0"/>
                <a:cs typeface="Times New Roman" pitchFamily="18" charset="0"/>
              </a:rPr>
              <a:t>.</a:t>
            </a:r>
          </a:p>
          <a:p>
            <a:r>
              <a:rPr lang="en-US" sz="2400" i="1" dirty="0" smtClean="0"/>
              <a:t>Answer: Yes—as </a:t>
            </a:r>
            <a:r>
              <a:rPr lang="en-US" sz="2400" i="1" dirty="0"/>
              <a:t>long as it is included in the utility job and not a DOT project</a:t>
            </a:r>
          </a:p>
          <a:p>
            <a:endParaRPr lang="en-US" sz="2400" dirty="0">
              <a:latin typeface="Times New Roman" pitchFamily="18" charset="0"/>
              <a:cs typeface="Times New Roman" pitchFamily="18" charset="0"/>
            </a:endParaRPr>
          </a:p>
          <a:p>
            <a:endParaRPr lang="en-US" sz="2400" dirty="0"/>
          </a:p>
          <a:p>
            <a:pPr marL="0" indent="0">
              <a:buNone/>
            </a:pPr>
            <a:endParaRPr lang="en-US" dirty="0"/>
          </a:p>
        </p:txBody>
      </p:sp>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Contractor’s </a:t>
            </a:r>
            <a:r>
              <a:rPr lang="en-US" sz="3200" dirty="0" smtClean="0">
                <a:latin typeface="Times New Roman" pitchFamily="18" charset="0"/>
                <a:cs typeface="Times New Roman" pitchFamily="18" charset="0"/>
              </a:rPr>
              <a:t>Exemption/</a:t>
            </a:r>
            <a:r>
              <a:rPr lang="en-US" sz="3200" b="1" dirty="0" smtClean="0">
                <a:latin typeface="Times New Roman" pitchFamily="18" charset="0"/>
                <a:cs typeface="Times New Roman" pitchFamily="18" charset="0"/>
              </a:rPr>
              <a:t>Pollution Control</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Qualified Governmental Entities</a:t>
            </a: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295171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latin typeface="Times New Roman" pitchFamily="18" charset="0"/>
                <a:cs typeface="Times New Roman" pitchFamily="18" charset="0"/>
              </a:rPr>
              <a:t>Contractor has a contract with ALDOT (or any governmental entity) to do highway, road or bridge work.  Part of that contract requires the moving, replacing, maintenance, or any other water and sewer lines/work.  Is the job exempt</a:t>
            </a:r>
            <a:r>
              <a:rPr lang="en-US" dirty="0" smtClean="0">
                <a:latin typeface="Times New Roman" pitchFamily="18" charset="0"/>
                <a:cs typeface="Times New Roman" pitchFamily="18" charset="0"/>
              </a:rPr>
              <a:t>?</a:t>
            </a:r>
          </a:p>
          <a:p>
            <a:pPr lvl="0"/>
            <a:r>
              <a:rPr lang="en-US" b="1" dirty="0">
                <a:latin typeface="Times New Roman" pitchFamily="18" charset="0"/>
                <a:cs typeface="Times New Roman" pitchFamily="18" charset="0"/>
              </a:rPr>
              <a:t>The only way for the water/sewer work to be exempt is if there is a separate contract for just the water/sewer work.  </a:t>
            </a:r>
          </a:p>
          <a:p>
            <a:endParaRPr lang="en-US" b="1" dirty="0"/>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ALDOT Contracts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16125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US" dirty="0" smtClean="0">
                <a:latin typeface="Times New Roman" pitchFamily="18" charset="0"/>
                <a:cs typeface="Times New Roman" pitchFamily="18" charset="0"/>
              </a:rPr>
              <a:t>If </a:t>
            </a:r>
            <a:r>
              <a:rPr lang="en-US" dirty="0">
                <a:latin typeface="Times New Roman" pitchFamily="18" charset="0"/>
                <a:cs typeface="Times New Roman" pitchFamily="18" charset="0"/>
              </a:rPr>
              <a:t>there is a separate contract for water/sewer work, the contract would qualify for the “governmental entity contractor’s exemption” and ALDOT and the contractor would be required to obtain the exemption certificate to participate in that exemption and anything going becoming a part of the “structure” would be exempt.</a:t>
            </a:r>
          </a:p>
          <a:p>
            <a:pPr lvl="0"/>
            <a:r>
              <a:rPr lang="en-US" dirty="0">
                <a:latin typeface="Times New Roman" pitchFamily="18" charset="0"/>
                <a:cs typeface="Times New Roman" pitchFamily="18" charset="0"/>
              </a:rPr>
              <a:t>If there is no separate contract for the water/sewer work, the contractor and ALDOT could use the Purchasing Agent Agreement and the exemption would be limited to pollution control laws.</a:t>
            </a:r>
          </a:p>
          <a:p>
            <a:endParaRPr lang="en-US" dirty="0"/>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Further Clarification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8940741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3100" dirty="0">
                <a:latin typeface="Times New Roman" pitchFamily="18" charset="0"/>
                <a:cs typeface="Times New Roman" pitchFamily="18" charset="0"/>
              </a:rPr>
              <a:t>Contractor has a contract with an exempt governmental agency that qualifies for the project exemption.  </a:t>
            </a:r>
            <a:r>
              <a:rPr lang="en-US" sz="3100" b="1" dirty="0">
                <a:latin typeface="Times New Roman" pitchFamily="18" charset="0"/>
                <a:cs typeface="Times New Roman" pitchFamily="18" charset="0"/>
              </a:rPr>
              <a:t>The job is a utility job </a:t>
            </a:r>
            <a:r>
              <a:rPr lang="en-US" sz="3100" dirty="0">
                <a:latin typeface="Times New Roman" pitchFamily="18" charset="0"/>
                <a:cs typeface="Times New Roman" pitchFamily="18" charset="0"/>
              </a:rPr>
              <a:t>installing, moving, replacing, etc. water/sewer facilities.  Part of the contract requires the contractor to lay asphalt and/or perform other road work in order to perform the utility work.  </a:t>
            </a:r>
            <a:endParaRPr lang="en-US" sz="3100" dirty="0" smtClean="0">
              <a:latin typeface="Times New Roman" pitchFamily="18" charset="0"/>
              <a:cs typeface="Times New Roman" pitchFamily="18" charset="0"/>
            </a:endParaRPr>
          </a:p>
          <a:p>
            <a:pPr marL="109728" indent="0">
              <a:buNone/>
            </a:pPr>
            <a:endParaRPr lang="en-US" sz="3100" dirty="0" smtClean="0">
              <a:latin typeface="Times New Roman" pitchFamily="18" charset="0"/>
              <a:cs typeface="Times New Roman" pitchFamily="18" charset="0"/>
            </a:endParaRPr>
          </a:p>
          <a:p>
            <a:pPr lvl="0"/>
            <a:r>
              <a:rPr lang="en-US" sz="3100" dirty="0" smtClean="0">
                <a:latin typeface="Times New Roman" pitchFamily="18" charset="0"/>
                <a:cs typeface="Times New Roman" pitchFamily="18" charset="0"/>
              </a:rPr>
              <a:t>Even </a:t>
            </a:r>
            <a:r>
              <a:rPr lang="en-US" sz="3100" dirty="0">
                <a:latin typeface="Times New Roman" pitchFamily="18" charset="0"/>
                <a:cs typeface="Times New Roman" pitchFamily="18" charset="0"/>
              </a:rPr>
              <a:t>though this contract contains road work, </a:t>
            </a:r>
            <a:r>
              <a:rPr lang="en-US" sz="3100" b="1" dirty="0">
                <a:latin typeface="Times New Roman" pitchFamily="18" charset="0"/>
                <a:cs typeface="Times New Roman" pitchFamily="18" charset="0"/>
              </a:rPr>
              <a:t>it is a utility contract with the majority of the contract being something other than road work</a:t>
            </a:r>
            <a:r>
              <a:rPr lang="en-US" sz="3100" dirty="0">
                <a:latin typeface="Times New Roman" pitchFamily="18" charset="0"/>
                <a:cs typeface="Times New Roman" pitchFamily="18" charset="0"/>
              </a:rPr>
              <a:t>; therefore, the entire contract would qualify for the exemption and would not be ineligible because of the roadwork.  </a:t>
            </a:r>
            <a:endParaRPr lang="en-US" sz="3100" dirty="0" smtClean="0">
              <a:latin typeface="Times New Roman" pitchFamily="18" charset="0"/>
              <a:cs typeface="Times New Roman" pitchFamily="18" charset="0"/>
            </a:endParaRPr>
          </a:p>
          <a:p>
            <a:pPr lvl="1"/>
            <a:r>
              <a:rPr lang="en-US" sz="2900" dirty="0" smtClean="0">
                <a:latin typeface="Times New Roman" pitchFamily="18" charset="0"/>
                <a:cs typeface="Times New Roman" pitchFamily="18" charset="0"/>
              </a:rPr>
              <a:t>This </a:t>
            </a:r>
            <a:r>
              <a:rPr lang="en-US" sz="2900" dirty="0">
                <a:latin typeface="Times New Roman" pitchFamily="18" charset="0"/>
                <a:cs typeface="Times New Roman" pitchFamily="18" charset="0"/>
              </a:rPr>
              <a:t>would include access roads as long as the work done is a minor part of the contract with the exempt governmental entity and not contract with DOT. </a:t>
            </a:r>
            <a:endParaRPr lang="en-US" sz="2900" dirty="0" smtClean="0">
              <a:latin typeface="Times New Roman" pitchFamily="18" charset="0"/>
              <a:cs typeface="Times New Roman" pitchFamily="18" charset="0"/>
            </a:endParaRPr>
          </a:p>
          <a:p>
            <a:pPr lvl="1"/>
            <a:r>
              <a:rPr lang="en-US" sz="2900" dirty="0" smtClean="0">
                <a:latin typeface="Times New Roman" pitchFamily="18" charset="0"/>
                <a:cs typeface="Times New Roman" pitchFamily="18" charset="0"/>
              </a:rPr>
              <a:t>The </a:t>
            </a:r>
            <a:r>
              <a:rPr lang="en-US" sz="2900" dirty="0">
                <a:latin typeface="Times New Roman" pitchFamily="18" charset="0"/>
                <a:cs typeface="Times New Roman" pitchFamily="18" charset="0"/>
              </a:rPr>
              <a:t>entity and the contractor could obtain the exemption certificates for the project.</a:t>
            </a:r>
          </a:p>
          <a:p>
            <a:endParaRPr lang="en-US" dirty="0"/>
          </a:p>
          <a:p>
            <a:endParaRPr lang="en-US" dirty="0"/>
          </a:p>
          <a:p>
            <a:endParaRPr lang="en-US" dirty="0"/>
          </a:p>
        </p:txBody>
      </p:sp>
      <p:sp>
        <p:nvSpPr>
          <p:cNvPr id="3" name="Title 2"/>
          <p:cNvSpPr>
            <a:spLocks noGrp="1"/>
          </p:cNvSpPr>
          <p:nvPr>
            <p:ph type="title"/>
          </p:nvPr>
        </p:nvSpPr>
        <p:spPr/>
        <p:txBody>
          <a:bodyPr>
            <a:normAutofit/>
          </a:bodyPr>
          <a:lstStyle/>
          <a:p>
            <a:pPr algn="ctr"/>
            <a:r>
              <a:rPr lang="en-US" sz="3200" dirty="0" smtClean="0">
                <a:latin typeface="Times New Roman" pitchFamily="18" charset="0"/>
                <a:cs typeface="Times New Roman" pitchFamily="18" charset="0"/>
              </a:rPr>
              <a:t>Utility Job Contract with an Exempt Governmental Entity</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41978211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a:latin typeface="Times New Roman" pitchFamily="18" charset="0"/>
                <a:cs typeface="Times New Roman" pitchFamily="18" charset="0"/>
              </a:rPr>
              <a:t>Will concrete grout used for filling abandoned sanitary sewer lines be tax exempt</a:t>
            </a:r>
            <a:r>
              <a:rPr lang="en-US" sz="2800" dirty="0" smtClean="0">
                <a:latin typeface="Times New Roman" pitchFamily="18" charset="0"/>
                <a:cs typeface="Times New Roman" pitchFamily="18" charset="0"/>
              </a:rPr>
              <a:t>?</a:t>
            </a:r>
          </a:p>
          <a:p>
            <a:r>
              <a:rPr lang="en-US" sz="2800" i="1" dirty="0" smtClean="0"/>
              <a:t>Answer:  Yes</a:t>
            </a:r>
            <a:endParaRPr lang="en-US" sz="2800" i="1" dirty="0"/>
          </a:p>
          <a:p>
            <a:pPr marL="0" indent="0">
              <a:buNone/>
            </a:pPr>
            <a:endParaRPr lang="en-US" sz="2800" dirty="0"/>
          </a:p>
          <a:p>
            <a:pPr marL="0" indent="0">
              <a:buNone/>
            </a:pPr>
            <a:endParaRPr lang="en-US" sz="2800" dirty="0"/>
          </a:p>
        </p:txBody>
      </p:sp>
      <p:sp>
        <p:nvSpPr>
          <p:cNvPr id="2" name="Title 1"/>
          <p:cNvSpPr>
            <a:spLocks noGrp="1"/>
          </p:cNvSpPr>
          <p:nvPr>
            <p:ph type="title"/>
          </p:nvPr>
        </p:nvSpPr>
        <p:spPr/>
        <p:txBody>
          <a:bodyPr/>
          <a:lstStyle/>
          <a:p>
            <a:r>
              <a:rPr lang="en-US" sz="3200" b="1" dirty="0">
                <a:latin typeface="Times New Roman" pitchFamily="18" charset="0"/>
                <a:cs typeface="Times New Roman" pitchFamily="18" charset="0"/>
              </a:rPr>
              <a:t>Pollution Control</a:t>
            </a:r>
            <a:br>
              <a:rPr lang="en-US" sz="3200" b="1" dirty="0">
                <a:latin typeface="Times New Roman" pitchFamily="18" charset="0"/>
                <a:cs typeface="Times New Roman" pitchFamily="18" charset="0"/>
              </a:rPr>
            </a:br>
            <a:r>
              <a:rPr lang="en-US" sz="3200" b="1" dirty="0">
                <a:latin typeface="Times New Roman" pitchFamily="18" charset="0"/>
                <a:cs typeface="Times New Roman" pitchFamily="18" charset="0"/>
              </a:rPr>
              <a:t>Qualified Governmental Entities</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626891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000" dirty="0">
                <a:latin typeface="Times New Roman" pitchFamily="18" charset="0"/>
                <a:cs typeface="Times New Roman" pitchFamily="18" charset="0"/>
              </a:rPr>
              <a:t>If a developer builds his own treatment facility, is the material used on the project tax exempt</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i="1" dirty="0" smtClean="0">
                <a:latin typeface="+mj-lt"/>
                <a:cs typeface="Times New Roman" pitchFamily="18" charset="0"/>
              </a:rPr>
              <a:t>Yes</a:t>
            </a:r>
            <a:r>
              <a:rPr lang="en-US" sz="2000" i="1" dirty="0">
                <a:latin typeface="+mj-lt"/>
                <a:cs typeface="Times New Roman" pitchFamily="18" charset="0"/>
              </a:rPr>
              <a:t>.  The materials that will be incorporated into a structure in which the pollution control function takes place are exempt.  </a:t>
            </a:r>
            <a:endParaRPr lang="en-US" sz="2000" i="1" dirty="0" smtClean="0">
              <a:latin typeface="+mj-lt"/>
              <a:cs typeface="Times New Roman" pitchFamily="18" charset="0"/>
            </a:endParaRPr>
          </a:p>
          <a:p>
            <a:endParaRPr lang="en-US" sz="2000" i="1" dirty="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Materials </a:t>
            </a:r>
            <a:r>
              <a:rPr lang="en-US" sz="2000" b="1" dirty="0">
                <a:latin typeface="Times New Roman" pitchFamily="18" charset="0"/>
                <a:cs typeface="Times New Roman" pitchFamily="18" charset="0"/>
              </a:rPr>
              <a:t>that will be incorporated into the realty but not into the structures in which the pollution control function takes place, such as materials for structures built for ancillary purposes, asphalt for the parking lot, and fencing, </a:t>
            </a:r>
            <a:r>
              <a:rPr lang="en-US" sz="2000" b="1" u="sng" dirty="0">
                <a:latin typeface="Times New Roman" pitchFamily="18" charset="0"/>
                <a:cs typeface="Times New Roman" pitchFamily="18" charset="0"/>
              </a:rPr>
              <a:t>are taxable</a:t>
            </a:r>
          </a:p>
        </p:txBody>
      </p:sp>
      <p:sp>
        <p:nvSpPr>
          <p:cNvPr id="2" name="Title 1"/>
          <p:cNvSpPr>
            <a:spLocks noGrp="1"/>
          </p:cNvSpPr>
          <p:nvPr>
            <p:ph type="title"/>
          </p:nvPr>
        </p:nvSpPr>
        <p:spPr/>
        <p:txBody>
          <a:bodyPr/>
          <a:lstStyle/>
          <a:p>
            <a:r>
              <a:rPr lang="en-US" sz="3200" b="1" dirty="0" smtClean="0">
                <a:latin typeface="Times New Roman" pitchFamily="18" charset="0"/>
                <a:cs typeface="Times New Roman" pitchFamily="18" charset="0"/>
              </a:rPr>
              <a:t>Private Developers</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Non-Exempt Government Jobs</a:t>
            </a: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221586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000" dirty="0">
                <a:latin typeface="Times New Roman" pitchFamily="18" charset="0"/>
                <a:cs typeface="Times New Roman" pitchFamily="18" charset="0"/>
              </a:rPr>
              <a:t>Is the silt fence used on sewer projects exempt?</a:t>
            </a:r>
          </a:p>
          <a:p>
            <a:endParaRPr lang="en-US" dirty="0"/>
          </a:p>
          <a:p>
            <a:r>
              <a:rPr lang="en-US" sz="2500" i="1" dirty="0" smtClean="0"/>
              <a:t>No—Taxable as a material used by the contractor not becoming a component part of the project nor incorporated into realty</a:t>
            </a:r>
            <a:endParaRPr lang="en-US" sz="2500" i="1" dirty="0"/>
          </a:p>
        </p:txBody>
      </p:sp>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Silt Fences</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4228544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200" dirty="0">
                <a:latin typeface="Times New Roman" pitchFamily="18" charset="0"/>
                <a:cs typeface="Times New Roman" pitchFamily="18" charset="0"/>
              </a:rPr>
              <a:t>Will storm drain lines be tax exempt if they have a filter system installed?  If not, what would be required to make it tax exempt?</a:t>
            </a:r>
          </a:p>
          <a:p>
            <a:endParaRPr lang="en-US" sz="2200" dirty="0">
              <a:latin typeface="Times New Roman" pitchFamily="18" charset="0"/>
              <a:cs typeface="Times New Roman" pitchFamily="18" charset="0"/>
            </a:endParaRPr>
          </a:p>
          <a:p>
            <a:r>
              <a:rPr lang="en-US" sz="2200" dirty="0">
                <a:latin typeface="Times New Roman" pitchFamily="18" charset="0"/>
                <a:cs typeface="Times New Roman" pitchFamily="18" charset="0"/>
              </a:rPr>
              <a:t>The system has been identified as storm drains so it fails to pass the primary purpose test for pollution control. If the filter system consists of grates to catch large items in order for the drains to flow, the filters would not qualify. </a:t>
            </a:r>
          </a:p>
          <a:p>
            <a:pPr marL="109728" indent="0">
              <a:buNone/>
            </a:pPr>
            <a:r>
              <a:rPr lang="en-US" sz="2000" i="1" dirty="0"/>
              <a:t> </a:t>
            </a:r>
          </a:p>
          <a:p>
            <a:r>
              <a:rPr lang="en-US" sz="2000" b="1" i="1" dirty="0" smtClean="0"/>
              <a:t>Yes, if installed into a qualified exempt project for a governmental unit or school of the State of Alabama, municipality, county </a:t>
            </a:r>
            <a:endParaRPr lang="en-US" sz="2000" dirty="0"/>
          </a:p>
        </p:txBody>
      </p:sp>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Storm Drains</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75416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600" dirty="0" smtClean="0">
                <a:latin typeface="Times New Roman" pitchFamily="18" charset="0"/>
                <a:cs typeface="Times New Roman" pitchFamily="18" charset="0"/>
              </a:rPr>
              <a:t>If claiming an exemption pursuant to the Contractor’s exemption</a:t>
            </a:r>
          </a:p>
          <a:p>
            <a:pPr lvl="1"/>
            <a:r>
              <a:rPr lang="en-US" sz="2600" dirty="0" smtClean="0">
                <a:latin typeface="Times New Roman" pitchFamily="18" charset="0"/>
                <a:cs typeface="Times New Roman" pitchFamily="18" charset="0"/>
              </a:rPr>
              <a:t>A sales and use tax certificate of exemption is required per exempt job</a:t>
            </a:r>
          </a:p>
          <a:p>
            <a:pPr lvl="1"/>
            <a:r>
              <a:rPr lang="en-US" sz="2600" dirty="0" smtClean="0">
                <a:latin typeface="Times New Roman" pitchFamily="18" charset="0"/>
                <a:cs typeface="Times New Roman" pitchFamily="18" charset="0"/>
              </a:rPr>
              <a:t>Tax due on ancillary buildings, etc. if procedures not followed</a:t>
            </a:r>
          </a:p>
          <a:p>
            <a:pPr lvl="1"/>
            <a:r>
              <a:rPr lang="en-US" sz="2600" b="1" dirty="0" smtClean="0">
                <a:latin typeface="Times New Roman" pitchFamily="18" charset="0"/>
                <a:cs typeface="Times New Roman" pitchFamily="18" charset="0"/>
              </a:rPr>
              <a:t>The pollution control exemption does not require an exemption certificate but exempt status is limited to pollution control equipment per prior rules</a:t>
            </a:r>
            <a:endParaRPr lang="en-US" sz="2600" b="1"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800" b="1" dirty="0" smtClean="0">
                <a:latin typeface="Times New Roman" pitchFamily="18" charset="0"/>
                <a:cs typeface="Times New Roman" pitchFamily="18" charset="0"/>
              </a:rPr>
              <a:t>Exemption Certificates</a:t>
            </a:r>
            <a:endParaRPr lang="en-US" sz="3800" b="1" dirty="0">
              <a:latin typeface="Times New Roman" pitchFamily="18" charset="0"/>
              <a:cs typeface="Times New Roman" pitchFamily="18" charset="0"/>
            </a:endParaRPr>
          </a:p>
        </p:txBody>
      </p:sp>
    </p:spTree>
    <p:extLst>
      <p:ext uri="{BB962C8B-B14F-4D97-AF65-F5344CB8AC3E}">
        <p14:creationId xmlns:p14="http://schemas.microsoft.com/office/powerpoint/2010/main" val="35516850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7772400" cy="4419600"/>
          </a:xfrm>
        </p:spPr>
        <p:txBody>
          <a:bodyPr/>
          <a:lstStyle/>
          <a:p>
            <a:r>
              <a:rPr lang="en-US" sz="2400" dirty="0">
                <a:latin typeface="Times New Roman" pitchFamily="18" charset="0"/>
                <a:cs typeface="Times New Roman" pitchFamily="18" charset="0"/>
              </a:rPr>
              <a:t>Rural Water Systems can have hundreds of miles of pipe with fewer customers.  These systems often require water booster stations, and depending on the system requirements, some may require a chlorination unit added to help treat the water.</a:t>
            </a:r>
          </a:p>
          <a:p>
            <a:pPr lvl="1"/>
            <a:r>
              <a:rPr lang="en-US" sz="2400" b="1" dirty="0">
                <a:latin typeface="Times New Roman" pitchFamily="18" charset="0"/>
                <a:cs typeface="Times New Roman" pitchFamily="18" charset="0"/>
              </a:rPr>
              <a:t>a.   Is the chlorination unit tax exempt? </a:t>
            </a:r>
            <a:endParaRPr lang="en-US" sz="2400" b="1" dirty="0" smtClean="0">
              <a:latin typeface="Times New Roman" pitchFamily="18" charset="0"/>
              <a:cs typeface="Times New Roman" pitchFamily="18" charset="0"/>
            </a:endParaRPr>
          </a:p>
          <a:p>
            <a:pPr lvl="1"/>
            <a:r>
              <a:rPr lang="en-US" sz="2400" b="1" dirty="0" smtClean="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Yes, primary purpose eliminate bacteria</a:t>
            </a:r>
            <a:r>
              <a:rPr lang="en-US" sz="2400" i="1" dirty="0" smtClean="0">
                <a:latin typeface="Times New Roman" pitchFamily="18" charset="0"/>
                <a:cs typeface="Times New Roman" pitchFamily="18" charset="0"/>
              </a:rPr>
              <a:t>.</a:t>
            </a:r>
          </a:p>
          <a:p>
            <a:pPr lvl="1"/>
            <a:r>
              <a:rPr lang="en-US" sz="2400" b="1" dirty="0" smtClean="0">
                <a:latin typeface="Times New Roman" pitchFamily="18" charset="0"/>
                <a:cs typeface="Times New Roman" pitchFamily="18" charset="0"/>
              </a:rPr>
              <a:t>b</a:t>
            </a:r>
            <a:r>
              <a:rPr lang="en-US" sz="2400" b="1" dirty="0">
                <a:latin typeface="Times New Roman" pitchFamily="18" charset="0"/>
                <a:cs typeface="Times New Roman" pitchFamily="18" charset="0"/>
              </a:rPr>
              <a:t>.  If so, would the pump station and apparatus be tax exempt?</a:t>
            </a:r>
            <a:r>
              <a:rPr lang="en-US" sz="2400" b="1" i="1" dirty="0">
                <a:latin typeface="Times New Roman" pitchFamily="18" charset="0"/>
                <a:cs typeface="Times New Roman" pitchFamily="18" charset="0"/>
              </a:rPr>
              <a:t>  </a:t>
            </a:r>
            <a:endParaRPr lang="en-US" sz="2400" b="1" i="1" dirty="0" smtClean="0">
              <a:latin typeface="Times New Roman" pitchFamily="18" charset="0"/>
              <a:cs typeface="Times New Roman" pitchFamily="18" charset="0"/>
            </a:endParaRPr>
          </a:p>
          <a:p>
            <a:pPr lvl="1"/>
            <a:r>
              <a:rPr lang="en-US" sz="2400" b="1" i="1" dirty="0" smtClean="0">
                <a:latin typeface="Times New Roman" pitchFamily="18" charset="0"/>
                <a:cs typeface="Times New Roman" pitchFamily="18" charset="0"/>
              </a:rPr>
              <a:t>No</a:t>
            </a:r>
            <a:r>
              <a:rPr lang="en-US" sz="2400" b="1" i="1" dirty="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primary </a:t>
            </a:r>
            <a:r>
              <a:rPr lang="en-US" sz="2400" b="1" i="1" dirty="0">
                <a:latin typeface="Times New Roman" pitchFamily="18" charset="0"/>
                <a:cs typeface="Times New Roman" pitchFamily="18" charset="0"/>
              </a:rPr>
              <a:t>purpose </a:t>
            </a:r>
            <a:r>
              <a:rPr lang="en-US" sz="2400" b="1" i="1" dirty="0" smtClean="0">
                <a:latin typeface="Times New Roman" pitchFamily="18" charset="0"/>
                <a:cs typeface="Times New Roman" pitchFamily="18" charset="0"/>
              </a:rPr>
              <a:t>deliver </a:t>
            </a:r>
            <a:r>
              <a:rPr lang="en-US" sz="2400" b="1" i="1" dirty="0">
                <a:latin typeface="Times New Roman" pitchFamily="18" charset="0"/>
                <a:cs typeface="Times New Roman" pitchFamily="18" charset="0"/>
              </a:rPr>
              <a:t>water to </a:t>
            </a:r>
            <a:r>
              <a:rPr lang="en-US" sz="2400" b="1" i="1" dirty="0" smtClean="0">
                <a:latin typeface="Times New Roman" pitchFamily="18" charset="0"/>
                <a:cs typeface="Times New Roman" pitchFamily="18" charset="0"/>
              </a:rPr>
              <a:t>customers</a:t>
            </a:r>
            <a:r>
              <a:rPr lang="en-US" b="1" i="1" dirty="0">
                <a:latin typeface="Times New Roman" pitchFamily="18" charset="0"/>
                <a:cs typeface="Times New Roman" pitchFamily="18" charset="0"/>
              </a:rPr>
              <a:t>. </a:t>
            </a:r>
          </a:p>
          <a:p>
            <a:pPr marL="0" indent="0">
              <a:buNone/>
            </a:pPr>
            <a:endParaRPr lang="en-US" dirty="0"/>
          </a:p>
        </p:txBody>
      </p:sp>
      <p:sp>
        <p:nvSpPr>
          <p:cNvPr id="2" name="Title 1"/>
          <p:cNvSpPr>
            <a:spLocks noGrp="1"/>
          </p:cNvSpPr>
          <p:nvPr>
            <p:ph type="title"/>
          </p:nvPr>
        </p:nvSpPr>
        <p:spPr>
          <a:xfrm>
            <a:off x="381000" y="152400"/>
            <a:ext cx="7772400" cy="990600"/>
          </a:xfrm>
        </p:spPr>
        <p:txBody>
          <a:bodyPr>
            <a:noAutofit/>
          </a:bodyPr>
          <a:lstStyle/>
          <a:p>
            <a:pPr algn="ctr"/>
            <a:r>
              <a:rPr lang="en-US" sz="3000" b="1" dirty="0" smtClean="0">
                <a:latin typeface="Times New Roman" pitchFamily="18" charset="0"/>
                <a:cs typeface="Times New Roman" pitchFamily="18" charset="0"/>
              </a:rPr>
              <a:t>Rural Water Systems: Public Corporations--Not Gov’t Agency</a:t>
            </a:r>
            <a:endParaRPr lang="en-US" sz="3000" b="1" dirty="0">
              <a:latin typeface="Times New Roman" pitchFamily="18" charset="0"/>
              <a:cs typeface="Times New Roman" pitchFamily="18" charset="0"/>
            </a:endParaRPr>
          </a:p>
        </p:txBody>
      </p:sp>
    </p:spTree>
    <p:extLst>
      <p:ext uri="{BB962C8B-B14F-4D97-AF65-F5344CB8AC3E}">
        <p14:creationId xmlns:p14="http://schemas.microsoft.com/office/powerpoint/2010/main" val="2751995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r>
              <a:rPr lang="en-US" u="sng" dirty="0" smtClean="0">
                <a:latin typeface="Times New Roman" pitchFamily="18" charset="0"/>
                <a:cs typeface="Times New Roman" pitchFamily="18" charset="0"/>
              </a:rPr>
              <a:t>Section 40-9-14.1, </a:t>
            </a:r>
            <a:r>
              <a:rPr lang="en-US" i="1" u="sng" dirty="0" smtClean="0">
                <a:latin typeface="Times New Roman" pitchFamily="18" charset="0"/>
                <a:cs typeface="Times New Roman" pitchFamily="18" charset="0"/>
              </a:rPr>
              <a:t>Code of Alabama, 1975 </a:t>
            </a:r>
          </a:p>
          <a:p>
            <a:pPr marL="339725" indent="0">
              <a:buNone/>
            </a:pPr>
            <a:r>
              <a:rPr lang="en-US" dirty="0" smtClean="0">
                <a:latin typeface="Times New Roman" pitchFamily="18" charset="0"/>
                <a:cs typeface="Times New Roman" pitchFamily="18" charset="0"/>
              </a:rPr>
              <a:t>Certificates </a:t>
            </a:r>
            <a:r>
              <a:rPr lang="en-US" dirty="0">
                <a:latin typeface="Times New Roman" pitchFamily="18" charset="0"/>
                <a:cs typeface="Times New Roman" pitchFamily="18" charset="0"/>
              </a:rPr>
              <a:t>of exemption to governmental entities, contractors, etc., for certain tax exempt projects. </a:t>
            </a:r>
            <a:endParaRPr lang="en-US" i="1" dirty="0">
              <a:latin typeface="Times New Roman" pitchFamily="18" charset="0"/>
              <a:cs typeface="Times New Roman" pitchFamily="18" charset="0"/>
            </a:endParaRPr>
          </a:p>
          <a:p>
            <a:endParaRPr lang="en-US" i="1" dirty="0" smtClean="0">
              <a:latin typeface="Times New Roman" pitchFamily="18" charset="0"/>
              <a:cs typeface="Times New Roman" pitchFamily="18" charset="0"/>
            </a:endParaRPr>
          </a:p>
          <a:p>
            <a:pPr marL="365125" indent="-255588"/>
            <a:r>
              <a:rPr lang="en-US" u="sng" dirty="0" smtClean="0">
                <a:latin typeface="Times New Roman" pitchFamily="18" charset="0"/>
                <a:cs typeface="Times New Roman" pitchFamily="18" charset="0"/>
              </a:rPr>
              <a:t>Rule 810-6-3-.77</a:t>
            </a:r>
            <a:endParaRPr lang="en-US" dirty="0">
              <a:latin typeface="Times New Roman" pitchFamily="18" charset="0"/>
              <a:cs typeface="Times New Roman" pitchFamily="18" charset="0"/>
            </a:endParaRPr>
          </a:p>
          <a:p>
            <a:pPr marL="339725" indent="0">
              <a:buNone/>
            </a:pPr>
            <a:r>
              <a:rPr lang="en-US" dirty="0" smtClean="0">
                <a:latin typeface="Times New Roman" pitchFamily="18" charset="0"/>
                <a:cs typeface="Times New Roman" pitchFamily="18" charset="0"/>
              </a:rPr>
              <a:t>Exemption </a:t>
            </a:r>
            <a:r>
              <a:rPr lang="en-US" dirty="0">
                <a:latin typeface="Times New Roman" pitchFamily="18" charset="0"/>
                <a:cs typeface="Times New Roman" pitchFamily="18" charset="0"/>
              </a:rPr>
              <a:t>for Certain Purchases by </a:t>
            </a:r>
            <a:r>
              <a:rPr lang="en-US" dirty="0" smtClean="0">
                <a:latin typeface="Times New Roman" pitchFamily="18" charset="0"/>
                <a:cs typeface="Times New Roman" pitchFamily="18" charset="0"/>
              </a:rPr>
              <a:t>  Contractors </a:t>
            </a:r>
            <a:r>
              <a:rPr lang="en-US" dirty="0">
                <a:latin typeface="Times New Roman" pitchFamily="18" charset="0"/>
                <a:cs typeface="Times New Roman" pitchFamily="18" charset="0"/>
              </a:rPr>
              <a:t>and Subcontractors in Conjunction with Construction Contracts with Certain Governmental </a:t>
            </a:r>
            <a:r>
              <a:rPr lang="en-US" dirty="0" smtClean="0">
                <a:latin typeface="Times New Roman" pitchFamily="18" charset="0"/>
                <a:cs typeface="Times New Roman" pitchFamily="18" charset="0"/>
              </a:rPr>
              <a:t>Entities</a:t>
            </a:r>
            <a:endParaRPr lang="en-US" dirty="0">
              <a:latin typeface="Times New Roman" pitchFamily="18" charset="0"/>
              <a:cs typeface="Times New Roman" pitchFamily="18" charset="0"/>
            </a:endParaRPr>
          </a:p>
        </p:txBody>
      </p:sp>
      <p:sp>
        <p:nvSpPr>
          <p:cNvPr id="2" name="Title 1"/>
          <p:cNvSpPr>
            <a:spLocks noGrp="1"/>
          </p:cNvSpPr>
          <p:nvPr>
            <p:ph type="title"/>
          </p:nvPr>
        </p:nvSpPr>
        <p:spPr>
          <a:xfrm>
            <a:off x="457200" y="228600"/>
            <a:ext cx="8229600" cy="1143000"/>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4400" b="1" dirty="0" smtClean="0">
                <a:latin typeface="Times New Roman" pitchFamily="18" charset="0"/>
                <a:cs typeface="Times New Roman" pitchFamily="18" charset="0"/>
              </a:rPr>
              <a:t>Statute &amp; Departmental Rules</a:t>
            </a:r>
            <a:endParaRPr lang="en-US" sz="4400" b="1" dirty="0">
              <a:latin typeface="Times New Roman" pitchFamily="18" charset="0"/>
              <a:cs typeface="Times New Roman" pitchFamily="18" charset="0"/>
            </a:endParaRPr>
          </a:p>
        </p:txBody>
      </p:sp>
    </p:spTree>
    <p:extLst>
      <p:ext uri="{BB962C8B-B14F-4D97-AF65-F5344CB8AC3E}">
        <p14:creationId xmlns:p14="http://schemas.microsoft.com/office/powerpoint/2010/main" val="11718263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7772400" cy="4495800"/>
          </a:xfrm>
        </p:spPr>
        <p:txBody>
          <a:bodyPr>
            <a:normAutofit lnSpcReduction="10000"/>
          </a:bodyPr>
          <a:lstStyle/>
          <a:p>
            <a:r>
              <a:rPr lang="en-US" sz="2400" dirty="0">
                <a:latin typeface="Times New Roman" pitchFamily="18" charset="0"/>
                <a:cs typeface="Times New Roman" pitchFamily="18" charset="0"/>
              </a:rPr>
              <a:t>The sewer system, including all pipes, pumps, etc. that carry the wastewater from the point the sewer connects to the pipe from the home or building to the point of </a:t>
            </a:r>
            <a:r>
              <a:rPr lang="en-US" sz="2400" dirty="0" smtClean="0">
                <a:latin typeface="Times New Roman" pitchFamily="18" charset="0"/>
                <a:cs typeface="Times New Roman" pitchFamily="18" charset="0"/>
              </a:rPr>
              <a:t>discharge, </a:t>
            </a:r>
            <a:r>
              <a:rPr lang="en-US" sz="2400" dirty="0">
                <a:latin typeface="Times New Roman" pitchFamily="18" charset="0"/>
                <a:cs typeface="Times New Roman" pitchFamily="18" charset="0"/>
              </a:rPr>
              <a:t>is exempt</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The WWTP, </a:t>
            </a:r>
            <a:r>
              <a:rPr lang="en-US" sz="2400" dirty="0">
                <a:latin typeface="Times New Roman" pitchFamily="18" charset="0"/>
                <a:cs typeface="Times New Roman" pitchFamily="18" charset="0"/>
              </a:rPr>
              <a:t>building or structure, and the devices, and identifiable components thereof, </a:t>
            </a:r>
            <a:r>
              <a:rPr lang="en-US" sz="2400" b="1" dirty="0">
                <a:latin typeface="Times New Roman" pitchFamily="18" charset="0"/>
                <a:cs typeface="Times New Roman" pitchFamily="18" charset="0"/>
              </a:rPr>
              <a:t>acquired primarily for the control, reduction or elimination of water pollution </a:t>
            </a:r>
            <a:r>
              <a:rPr lang="en-US" sz="2400" dirty="0" smtClean="0">
                <a:latin typeface="Times New Roman" pitchFamily="18" charset="0"/>
                <a:cs typeface="Times New Roman" pitchFamily="18" charset="0"/>
              </a:rPr>
              <a:t>are </a:t>
            </a:r>
            <a:r>
              <a:rPr lang="en-US" sz="2400" dirty="0">
                <a:latin typeface="Times New Roman" pitchFamily="18" charset="0"/>
                <a:cs typeface="Times New Roman" pitchFamily="18" charset="0"/>
              </a:rPr>
              <a:t>exempt.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Equipment </a:t>
            </a:r>
            <a:r>
              <a:rPr lang="en-US" sz="2400" dirty="0">
                <a:latin typeface="Times New Roman" pitchFamily="18" charset="0"/>
                <a:cs typeface="Times New Roman" pitchFamily="18" charset="0"/>
              </a:rPr>
              <a:t>that does not have a function in the treatment of the wastewater is </a:t>
            </a:r>
            <a:r>
              <a:rPr lang="en-US" sz="2400" dirty="0" smtClean="0">
                <a:latin typeface="Times New Roman" pitchFamily="18" charset="0"/>
                <a:cs typeface="Times New Roman" pitchFamily="18" charset="0"/>
              </a:rPr>
              <a:t>exempt</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Building </a:t>
            </a:r>
            <a:r>
              <a:rPr lang="en-US" sz="2400" dirty="0">
                <a:latin typeface="Times New Roman" pitchFamily="18" charset="0"/>
                <a:cs typeface="Times New Roman" pitchFamily="18" charset="0"/>
              </a:rPr>
              <a:t>materials purchased for the construction of the parking lot and fence are </a:t>
            </a:r>
            <a:r>
              <a:rPr lang="en-US" sz="2400" dirty="0" smtClean="0">
                <a:latin typeface="Times New Roman" pitchFamily="18" charset="0"/>
                <a:cs typeface="Times New Roman" pitchFamily="18" charset="0"/>
              </a:rPr>
              <a:t>exempt</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28600"/>
            <a:ext cx="7772400" cy="1219200"/>
          </a:xfrm>
        </p:spPr>
        <p:txBody>
          <a:bodyPr/>
          <a:lstStyle/>
          <a:p>
            <a:pPr algn="ctr"/>
            <a:r>
              <a:rPr lang="en-US" sz="3200" b="1" dirty="0" smtClean="0">
                <a:latin typeface="Times New Roman" pitchFamily="18" charset="0"/>
                <a:cs typeface="Times New Roman" pitchFamily="18" charset="0"/>
              </a:rPr>
              <a:t>Sewer Systems for</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Qualified Governmental Jobs</a:t>
            </a: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15373308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7772400" cy="4572000"/>
          </a:xfrm>
        </p:spPr>
        <p:txBody>
          <a:bodyPr/>
          <a:lstStyle/>
          <a:p>
            <a:r>
              <a:rPr lang="en-US" sz="2200" dirty="0">
                <a:latin typeface="Times New Roman" pitchFamily="18" charset="0"/>
                <a:cs typeface="Times New Roman" pitchFamily="18" charset="0"/>
              </a:rPr>
              <a:t>Would the </a:t>
            </a:r>
            <a:r>
              <a:rPr lang="en-US" sz="2200" dirty="0" smtClean="0">
                <a:latin typeface="Times New Roman" pitchFamily="18" charset="0"/>
                <a:cs typeface="Times New Roman" pitchFamily="18" charset="0"/>
              </a:rPr>
              <a:t>Pollution Control tax </a:t>
            </a:r>
            <a:r>
              <a:rPr lang="en-US" sz="2200" dirty="0">
                <a:latin typeface="Times New Roman" pitchFamily="18" charset="0"/>
                <a:cs typeface="Times New Roman" pitchFamily="18" charset="0"/>
              </a:rPr>
              <a:t>exemption </a:t>
            </a:r>
            <a:r>
              <a:rPr lang="en-US" sz="2200" dirty="0" smtClean="0">
                <a:latin typeface="Times New Roman" pitchFamily="18" charset="0"/>
                <a:cs typeface="Times New Roman" pitchFamily="18" charset="0"/>
              </a:rPr>
              <a:t>policies </a:t>
            </a:r>
            <a:r>
              <a:rPr lang="en-US" sz="2200" dirty="0">
                <a:latin typeface="Times New Roman" pitchFamily="18" charset="0"/>
                <a:cs typeface="Times New Roman" pitchFamily="18" charset="0"/>
              </a:rPr>
              <a:t>apply to a GUS (Government Utility Service) </a:t>
            </a:r>
            <a:r>
              <a:rPr lang="en-US" sz="2200" dirty="0" smtClean="0">
                <a:latin typeface="Times New Roman" pitchFamily="18" charset="0"/>
                <a:cs typeface="Times New Roman" pitchFamily="18" charset="0"/>
              </a:rPr>
              <a:t>--a </a:t>
            </a:r>
            <a:r>
              <a:rPr lang="en-US" sz="2200" dirty="0">
                <a:latin typeface="Times New Roman" pitchFamily="18" charset="0"/>
                <a:cs typeface="Times New Roman" pitchFamily="18" charset="0"/>
              </a:rPr>
              <a:t>consortium of a municipality and a private company working together to provide pollution control</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a:p>
            <a:r>
              <a:rPr lang="en-US" sz="2000" i="1" dirty="0"/>
              <a:t>Yes, when a private company is in the business of providing management services to a GUS by operating a waste treatment or wastewater treatment facility, the company may purchase equipment and materials that function to control, reduce or eliminate water pollution exempt from tax</a:t>
            </a:r>
            <a:r>
              <a:rPr lang="en-US" sz="2000" i="1" dirty="0" smtClean="0"/>
              <a:t>.  </a:t>
            </a:r>
            <a:r>
              <a:rPr lang="en-US" sz="2000" i="1" u="sng" dirty="0" smtClean="0"/>
              <a:t>The exemption is limited to the pollution control exemption</a:t>
            </a:r>
            <a:r>
              <a:rPr lang="en-US" sz="2000" i="1" dirty="0" smtClean="0"/>
              <a:t>.</a:t>
            </a:r>
            <a:endParaRPr lang="en-US" sz="2000" i="1" dirty="0"/>
          </a:p>
          <a:p>
            <a:endParaRPr lang="en-US" sz="2000" dirty="0"/>
          </a:p>
        </p:txBody>
      </p:sp>
      <p:sp>
        <p:nvSpPr>
          <p:cNvPr id="2" name="Title 1"/>
          <p:cNvSpPr>
            <a:spLocks noGrp="1"/>
          </p:cNvSpPr>
          <p:nvPr>
            <p:ph type="title"/>
          </p:nvPr>
        </p:nvSpPr>
        <p:spPr>
          <a:xfrm>
            <a:off x="381000" y="609600"/>
            <a:ext cx="7772400" cy="609600"/>
          </a:xfrm>
        </p:spPr>
        <p:txBody>
          <a:bodyPr>
            <a:normAutofit fontScale="90000"/>
          </a:bodyPr>
          <a:lstStyle/>
          <a:p>
            <a:r>
              <a:rPr lang="en-US" sz="3600" b="1" dirty="0" smtClean="0">
                <a:latin typeface="Times New Roman" pitchFamily="18" charset="0"/>
                <a:cs typeface="Times New Roman" pitchFamily="18" charset="0"/>
              </a:rPr>
              <a:t>Government Utility Service</a:t>
            </a:r>
            <a:endParaRPr lang="en-US"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2681121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000" dirty="0">
                <a:latin typeface="Times New Roman" pitchFamily="18" charset="0"/>
                <a:cs typeface="Times New Roman" pitchFamily="18" charset="0"/>
              </a:rPr>
              <a:t>Would the </a:t>
            </a:r>
            <a:r>
              <a:rPr lang="en-US" sz="3000" dirty="0" smtClean="0">
                <a:latin typeface="Times New Roman" pitchFamily="18" charset="0"/>
                <a:cs typeface="Times New Roman" pitchFamily="18" charset="0"/>
              </a:rPr>
              <a:t>pollution control tax </a:t>
            </a:r>
            <a:r>
              <a:rPr lang="en-US" sz="3000" dirty="0">
                <a:latin typeface="Times New Roman" pitchFamily="18" charset="0"/>
                <a:cs typeface="Times New Roman" pitchFamily="18" charset="0"/>
              </a:rPr>
              <a:t>exemption policy apply to a private firm providing wastewater treatment for a municipality?  A private developer/owner?</a:t>
            </a:r>
          </a:p>
          <a:p>
            <a:r>
              <a:rPr lang="en-US" sz="2600" i="1" dirty="0" smtClean="0"/>
              <a:t>Yes—subject to the limitations of the pollution control exemption</a:t>
            </a:r>
            <a:r>
              <a:rPr lang="en-US" sz="2600" b="1" i="1" u="sng" dirty="0" smtClean="0"/>
              <a:t>—not subject to expanded exemption per Contractor’s Exemption for Construction Contracts with Certain Governmental Entities</a:t>
            </a:r>
            <a:endParaRPr lang="en-US" sz="2600" b="1" i="1" u="sng" dirty="0"/>
          </a:p>
          <a:p>
            <a:pPr marL="0" indent="0">
              <a:buNone/>
            </a:pPr>
            <a:endParaRPr lang="en-US" sz="2800" dirty="0"/>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2851797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a:latin typeface="Times New Roman" pitchFamily="18" charset="0"/>
                <a:cs typeface="Times New Roman" pitchFamily="18" charset="0"/>
              </a:rPr>
              <a:t>Is everything that goes into the production of a sewer line tax exempt including the off road fuel that goes into the machinery and the gravel used in the project?</a:t>
            </a:r>
          </a:p>
          <a:p>
            <a:r>
              <a:rPr lang="en-US" sz="2200" i="1" dirty="0" smtClean="0"/>
              <a:t>No</a:t>
            </a:r>
            <a:r>
              <a:rPr lang="en-US" sz="2200" i="1" dirty="0"/>
              <a:t>.  It is the materials that go into the structure and supplies used to directly treat pollution that are exempt, not supplies which are used during construction</a:t>
            </a:r>
            <a:r>
              <a:rPr lang="en-US" sz="2200" i="1" dirty="0" smtClean="0"/>
              <a:t>.  </a:t>
            </a:r>
          </a:p>
          <a:p>
            <a:endParaRPr lang="en-US" sz="2400" dirty="0" smtClean="0"/>
          </a:p>
          <a:p>
            <a:r>
              <a:rPr lang="en-US" sz="2400" dirty="0" smtClean="0"/>
              <a:t>New law change </a:t>
            </a:r>
            <a:r>
              <a:rPr lang="en-US" sz="2400" b="1" u="sng" dirty="0" smtClean="0"/>
              <a:t>does not affect </a:t>
            </a:r>
            <a:r>
              <a:rPr lang="en-US" sz="2400" dirty="0" smtClean="0"/>
              <a:t>taxability of supplies used by the contractor</a:t>
            </a:r>
            <a:endParaRPr lang="en-US" sz="2400" dirty="0"/>
          </a:p>
          <a:p>
            <a:pPr marL="0" indent="0">
              <a:buNone/>
            </a:pPr>
            <a:endParaRPr lang="en-US" sz="2400"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661835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600" b="1" dirty="0">
                <a:solidFill>
                  <a:schemeClr val="tx1"/>
                </a:solidFill>
                <a:latin typeface="Times New Roman" pitchFamily="18" charset="0"/>
                <a:cs typeface="Times New Roman" pitchFamily="18" charset="0"/>
              </a:rPr>
              <a:t>The report of exempt purchases shall be a prerequisite to the renewal of a certificate of exemption. </a:t>
            </a:r>
            <a:endParaRPr lang="en-US" sz="2600" b="1" dirty="0" smtClean="0">
              <a:solidFill>
                <a:schemeClr val="tx1"/>
              </a:solidFill>
              <a:latin typeface="Times New Roman" pitchFamily="18" charset="0"/>
              <a:cs typeface="Times New Roman" pitchFamily="18" charset="0"/>
            </a:endParaRPr>
          </a:p>
          <a:p>
            <a:r>
              <a:rPr lang="en-US" sz="2600" b="1" dirty="0" smtClean="0">
                <a:solidFill>
                  <a:schemeClr val="tx1"/>
                </a:solidFill>
                <a:latin typeface="Times New Roman" pitchFamily="18" charset="0"/>
                <a:cs typeface="Times New Roman" pitchFamily="18" charset="0"/>
              </a:rPr>
              <a:t>Failure </a:t>
            </a:r>
            <a:r>
              <a:rPr lang="en-US" sz="2600" b="1" dirty="0">
                <a:solidFill>
                  <a:schemeClr val="tx1"/>
                </a:solidFill>
                <a:latin typeface="Times New Roman" pitchFamily="18" charset="0"/>
                <a:cs typeface="Times New Roman" pitchFamily="18" charset="0"/>
              </a:rPr>
              <a:t>to report the exempt purchases will result in an assessment against the contractor or subcontractor for sales and use taxes on any items purchased with the certificate of exemption.</a:t>
            </a:r>
            <a:endParaRPr lang="en-US" sz="26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Important Reminder</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24355071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609600"/>
            <a:ext cx="7772400" cy="1220161"/>
          </a:xfrm>
        </p:spPr>
        <p:txBody>
          <a:bodyPr/>
          <a:lstStyle/>
          <a:p>
            <a:pPr algn="l"/>
            <a:r>
              <a:rPr lang="en-US" dirty="0" smtClean="0">
                <a:latin typeface="Times New Roman" pitchFamily="18" charset="0"/>
                <a:cs typeface="Times New Roman" pitchFamily="18" charset="0"/>
              </a:rPr>
              <a:t>Questions?</a:t>
            </a:r>
            <a:endParaRPr lang="en-US" dirty="0">
              <a:latin typeface="Times New Roman" pitchFamily="18" charset="0"/>
              <a:cs typeface="Times New Roman" pitchFamily="18" charset="0"/>
            </a:endParaRPr>
          </a:p>
        </p:txBody>
      </p:sp>
      <p:sp>
        <p:nvSpPr>
          <p:cNvPr id="2" name="Content Placeholder 1"/>
          <p:cNvSpPr>
            <a:spLocks noGrp="1"/>
          </p:cNvSpPr>
          <p:nvPr>
            <p:ph type="subTitle" idx="1"/>
          </p:nvPr>
        </p:nvSpPr>
        <p:spPr>
          <a:xfrm>
            <a:off x="685800" y="2286000"/>
            <a:ext cx="7772400" cy="2525311"/>
          </a:xfrm>
        </p:spPr>
        <p:txBody>
          <a:bodyPr>
            <a:normAutofit/>
          </a:bodyPr>
          <a:lstStyle/>
          <a:p>
            <a:pPr algn="l"/>
            <a:r>
              <a:rPr lang="en-US" dirty="0" smtClean="0">
                <a:latin typeface="Times New Roman" pitchFamily="18" charset="0"/>
                <a:cs typeface="Times New Roman" pitchFamily="18" charset="0"/>
              </a:rPr>
              <a:t>“The wise man doesn’t give the right answers, he poses the right questions.”</a:t>
            </a:r>
          </a:p>
          <a:p>
            <a:pPr marL="109728" indent="0" algn="r">
              <a:buNone/>
            </a:pPr>
            <a:r>
              <a:rPr lang="en-US" dirty="0" smtClean="0">
                <a:latin typeface="Times New Roman" pitchFamily="18" charset="0"/>
                <a:cs typeface="Times New Roman" pitchFamily="18" charset="0"/>
              </a:rPr>
              <a:t>-Claude Levi-Strauss</a:t>
            </a:r>
          </a:p>
          <a:p>
            <a:pPr marL="109728" indent="0" algn="r">
              <a:buNone/>
            </a:pPr>
            <a:endParaRPr lang="en-US" dirty="0" smtClean="0">
              <a:latin typeface="Times New Roman" pitchFamily="18" charset="0"/>
              <a:cs typeface="Times New Roman" pitchFamily="18" charset="0"/>
            </a:endParaRPr>
          </a:p>
          <a:p>
            <a:pPr marL="109728" indent="0" algn="l">
              <a:buNone/>
            </a:pP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2874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200" dirty="0" smtClean="0">
                <a:latin typeface="Times New Roman" pitchFamily="18" charset="0"/>
                <a:cs typeface="Times New Roman" pitchFamily="18" charset="0"/>
              </a:rPr>
              <a:t>The State of Alabama and its political subdivisions</a:t>
            </a:r>
          </a:p>
          <a:p>
            <a:pPr lvl="1"/>
            <a:r>
              <a:rPr lang="en-US" sz="2200" dirty="0" smtClean="0">
                <a:latin typeface="Times New Roman" pitchFamily="18" charset="0"/>
                <a:cs typeface="Times New Roman" pitchFamily="18" charset="0"/>
              </a:rPr>
              <a:t> including a county, a municipality, and an industrial or economic development board or authority. </a:t>
            </a:r>
          </a:p>
          <a:p>
            <a:pPr marL="457200" lvl="1" indent="0">
              <a:buNone/>
            </a:pPr>
            <a:r>
              <a:rPr lang="en-US" sz="2200" dirty="0" smtClean="0">
                <a:latin typeface="Times New Roman" pitchFamily="18" charset="0"/>
                <a:cs typeface="Times New Roman" pitchFamily="18" charset="0"/>
              </a:rPr>
              <a:t> </a:t>
            </a:r>
          </a:p>
          <a:p>
            <a:r>
              <a:rPr lang="en-US" sz="2200" dirty="0" smtClean="0">
                <a:latin typeface="Times New Roman" pitchFamily="18" charset="0"/>
                <a:cs typeface="Times New Roman" pitchFamily="18" charset="0"/>
              </a:rPr>
              <a:t>An educational institution of any of the foregoing Alabama political subdivisions </a:t>
            </a:r>
          </a:p>
          <a:p>
            <a:pPr marL="0" indent="0">
              <a:buNone/>
            </a:pPr>
            <a:endParaRPr lang="en-US" sz="2200" dirty="0" smtClean="0">
              <a:latin typeface="Times New Roman" pitchFamily="18" charset="0"/>
              <a:cs typeface="Times New Roman" pitchFamily="18" charset="0"/>
            </a:endParaRPr>
          </a:p>
          <a:p>
            <a:pPr lvl="1"/>
            <a:r>
              <a:rPr lang="en-US" sz="2200" dirty="0" smtClean="0">
                <a:latin typeface="Times New Roman" pitchFamily="18" charset="0"/>
                <a:cs typeface="Times New Roman" pitchFamily="18" charset="0"/>
              </a:rPr>
              <a:t>including a public college or university, a county or a city board of education, and the State Board of Education.</a:t>
            </a:r>
          </a:p>
          <a:p>
            <a:pPr marL="457200" lvl="1" indent="0">
              <a:buNone/>
            </a:pPr>
            <a:r>
              <a:rPr lang="en-US" sz="2200" dirty="0" smtClean="0">
                <a:latin typeface="Times New Roman" pitchFamily="18" charset="0"/>
                <a:cs typeface="Times New Roman" pitchFamily="18" charset="0"/>
              </a:rPr>
              <a:t>  </a:t>
            </a:r>
          </a:p>
          <a:p>
            <a:r>
              <a:rPr lang="en-US" sz="2200" dirty="0" smtClean="0">
                <a:latin typeface="Times New Roman" pitchFamily="18" charset="0"/>
                <a:cs typeface="Times New Roman" pitchFamily="18" charset="0"/>
              </a:rPr>
              <a:t>Please note that this term </a:t>
            </a:r>
            <a:r>
              <a:rPr lang="en-US" sz="2200" b="1" u="sng" dirty="0" smtClean="0">
                <a:latin typeface="Times New Roman" pitchFamily="18" charset="0"/>
                <a:cs typeface="Times New Roman" pitchFamily="18" charset="0"/>
              </a:rPr>
              <a:t>does not </a:t>
            </a:r>
            <a:r>
              <a:rPr lang="en-US" sz="2200" dirty="0" smtClean="0">
                <a:latin typeface="Times New Roman" pitchFamily="18" charset="0"/>
                <a:cs typeface="Times New Roman" pitchFamily="18" charset="0"/>
              </a:rPr>
              <a:t>include the federal government</a:t>
            </a:r>
            <a:r>
              <a:rPr lang="en-US" sz="1800" dirty="0" smtClean="0"/>
              <a:t>.</a:t>
            </a:r>
          </a:p>
          <a:p>
            <a:pPr marL="0" indent="0">
              <a:buNone/>
            </a:pPr>
            <a:endParaRPr lang="en-US" sz="2000" dirty="0"/>
          </a:p>
        </p:txBody>
      </p:sp>
      <p:sp>
        <p:nvSpPr>
          <p:cNvPr id="2" name="Title 1"/>
          <p:cNvSpPr>
            <a:spLocks noGrp="1"/>
          </p:cNvSpPr>
          <p:nvPr>
            <p:ph type="title"/>
          </p:nvPr>
        </p:nvSpPr>
        <p:spPr/>
        <p:txBody>
          <a:bodyPr>
            <a:normAutofit/>
          </a:bodyPr>
          <a:lstStyle/>
          <a:p>
            <a:r>
              <a:rPr lang="en-US" sz="4400" b="1" dirty="0" smtClean="0">
                <a:solidFill>
                  <a:schemeClr val="tx2"/>
                </a:solidFill>
                <a:latin typeface="Times New Roman" pitchFamily="18" charset="0"/>
                <a:cs typeface="Times New Roman" pitchFamily="18" charset="0"/>
              </a:rPr>
              <a:t>Governmental Entity Defined </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702343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800" b="1" dirty="0" smtClean="0">
                <a:latin typeface="Times New Roman" pitchFamily="18" charset="0"/>
                <a:cs typeface="Times New Roman" pitchFamily="18" charset="0"/>
              </a:rPr>
              <a:t>Federal government</a:t>
            </a:r>
          </a:p>
          <a:p>
            <a:r>
              <a:rPr lang="en-US" sz="2800" b="1" dirty="0" smtClean="0">
                <a:latin typeface="Times New Roman" pitchFamily="18" charset="0"/>
                <a:cs typeface="Times New Roman" pitchFamily="18" charset="0"/>
              </a:rPr>
              <a:t>Governmental entity that is not itself exempt from Alabama sales and use taxes</a:t>
            </a:r>
          </a:p>
          <a:p>
            <a:r>
              <a:rPr lang="en-US" sz="2800" b="1" dirty="0" smtClean="0">
                <a:latin typeface="Times New Roman" pitchFamily="18" charset="0"/>
                <a:cs typeface="Times New Roman" pitchFamily="18" charset="0"/>
              </a:rPr>
              <a:t>Highway, road, and bridge jobs on the behalf of any governmental entity</a:t>
            </a:r>
          </a:p>
          <a:p>
            <a:r>
              <a:rPr lang="en-US" sz="2800" b="1" dirty="0" smtClean="0">
                <a:latin typeface="Times New Roman" pitchFamily="18" charset="0"/>
                <a:cs typeface="Times New Roman" pitchFamily="18" charset="0"/>
              </a:rPr>
              <a:t>Tangible personal property not incorporated into real property such as supplies, equipment, </a:t>
            </a:r>
            <a:r>
              <a:rPr lang="en-US" sz="2800" b="1" dirty="0" err="1" smtClean="0">
                <a:latin typeface="Times New Roman" pitchFamily="18" charset="0"/>
                <a:cs typeface="Times New Roman" pitchFamily="18" charset="0"/>
              </a:rPr>
              <a:t>etc</a:t>
            </a:r>
            <a:endParaRPr lang="en-US" sz="28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Private schools</a:t>
            </a:r>
          </a:p>
          <a:p>
            <a:r>
              <a:rPr lang="en-US" sz="2800" b="1" dirty="0" smtClean="0">
                <a:latin typeface="Times New Roman" pitchFamily="18" charset="0"/>
                <a:cs typeface="Times New Roman" pitchFamily="18" charset="0"/>
              </a:rPr>
              <a:t>Out-of-state governmental entities</a:t>
            </a:r>
            <a:r>
              <a:rPr lang="en-US" sz="1600" dirty="0"/>
              <a:t/>
            </a:r>
            <a:br>
              <a:rPr lang="en-US" sz="1600" dirty="0"/>
            </a:br>
            <a:r>
              <a:rPr lang="en-US" dirty="0"/>
              <a:t> </a:t>
            </a:r>
          </a:p>
        </p:txBody>
      </p:sp>
      <p:sp>
        <p:nvSpPr>
          <p:cNvPr id="2" name="Title 1"/>
          <p:cNvSpPr>
            <a:spLocks noGrp="1"/>
          </p:cNvSpPr>
          <p:nvPr>
            <p:ph type="title"/>
          </p:nvPr>
        </p:nvSpPr>
        <p:spPr>
          <a:xfrm>
            <a:off x="381000" y="533400"/>
            <a:ext cx="7772400" cy="762000"/>
          </a:xfrm>
        </p:spPr>
        <p:txBody>
          <a:bodyPr>
            <a:normAutofit/>
          </a:bodyPr>
          <a:lstStyle/>
          <a:p>
            <a:r>
              <a:rPr lang="en-US" sz="4400" b="1" dirty="0" smtClean="0">
                <a:latin typeface="Times New Roman" pitchFamily="18" charset="0"/>
                <a:cs typeface="Times New Roman" pitchFamily="18" charset="0"/>
              </a:rPr>
              <a:t>Not Exempt</a:t>
            </a:r>
            <a:endParaRPr lang="en-US" sz="4400" b="1" dirty="0">
              <a:latin typeface="Times New Roman" pitchFamily="18" charset="0"/>
              <a:cs typeface="Times New Roman" pitchFamily="18" charset="0"/>
            </a:endParaRPr>
          </a:p>
        </p:txBody>
      </p:sp>
    </p:spTree>
    <p:extLst>
      <p:ext uri="{BB962C8B-B14F-4D97-AF65-F5344CB8AC3E}">
        <p14:creationId xmlns:p14="http://schemas.microsoft.com/office/powerpoint/2010/main" val="1643659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000" i="1" u="sng" dirty="0">
                <a:latin typeface="Times New Roman" pitchFamily="18" charset="0"/>
                <a:cs typeface="Times New Roman" pitchFamily="18" charset="0"/>
              </a:rPr>
              <a:t>Effective Date</a:t>
            </a:r>
            <a:r>
              <a:rPr lang="en-US" sz="3000" i="1" dirty="0">
                <a:latin typeface="Times New Roman" pitchFamily="18" charset="0"/>
                <a:cs typeface="Times New Roman" pitchFamily="18" charset="0"/>
              </a:rPr>
              <a:t>: </a:t>
            </a:r>
            <a:r>
              <a:rPr lang="en-US" sz="3000" dirty="0">
                <a:latin typeface="Times New Roman" pitchFamily="18" charset="0"/>
                <a:cs typeface="Times New Roman" pitchFamily="18" charset="0"/>
              </a:rPr>
              <a:t>Oct. 1, 2013. For contracts entered into on Jan. 1, 2014, and thereafter. </a:t>
            </a:r>
          </a:p>
          <a:p>
            <a:endParaRPr lang="en-US" sz="3000" dirty="0">
              <a:latin typeface="Times New Roman" pitchFamily="18" charset="0"/>
              <a:cs typeface="Times New Roman" pitchFamily="18" charset="0"/>
            </a:endParaRPr>
          </a:p>
          <a:p>
            <a:r>
              <a:rPr lang="en-US" sz="3000" dirty="0">
                <a:latin typeface="Times New Roman" pitchFamily="18" charset="0"/>
                <a:cs typeface="Times New Roman" pitchFamily="18" charset="0"/>
              </a:rPr>
              <a:t>This act will not apply to any contract entered into prior to Jan. 1, 2014, nor to change orders or contract extensions, including revised, renegotiated, or altered contracts, when the original contract was entered into prior to Jan. 1, 2014.</a:t>
            </a:r>
          </a:p>
          <a:p>
            <a:endParaRPr lang="en-US" dirty="0"/>
          </a:p>
        </p:txBody>
      </p:sp>
      <p:sp>
        <p:nvSpPr>
          <p:cNvPr id="3" name="Title 2"/>
          <p:cNvSpPr>
            <a:spLocks noGrp="1"/>
          </p:cNvSpPr>
          <p:nvPr>
            <p:ph type="title"/>
          </p:nvPr>
        </p:nvSpPr>
        <p:spPr/>
        <p:txBody>
          <a:bodyPr>
            <a:normAutofit/>
          </a:bodyPr>
          <a:lstStyle/>
          <a:p>
            <a:r>
              <a:rPr lang="en-US" sz="4400" dirty="0">
                <a:latin typeface="Times New Roman" pitchFamily="18" charset="0"/>
                <a:cs typeface="Times New Roman" pitchFamily="18" charset="0"/>
              </a:rPr>
              <a:t>Effective Dates</a:t>
            </a:r>
          </a:p>
        </p:txBody>
      </p:sp>
    </p:spTree>
    <p:extLst>
      <p:ext uri="{BB962C8B-B14F-4D97-AF65-F5344CB8AC3E}">
        <p14:creationId xmlns:p14="http://schemas.microsoft.com/office/powerpoint/2010/main" val="3984433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b="1" dirty="0" smtClean="0">
                <a:effectLst/>
                <a:latin typeface="Times New Roman" pitchFamily="18" charset="0"/>
                <a:cs typeface="Times New Roman" pitchFamily="18" charset="0"/>
              </a:rPr>
              <a:t>Governmental entity </a:t>
            </a:r>
            <a:r>
              <a:rPr lang="en-US" sz="2800" dirty="0" smtClean="0">
                <a:latin typeface="Times New Roman" pitchFamily="18" charset="0"/>
                <a:cs typeface="Times New Roman" pitchFamily="18" charset="0"/>
              </a:rPr>
              <a:t>shall complete  application EXC-01</a:t>
            </a:r>
            <a:r>
              <a:rPr lang="en-US" sz="2800" dirty="0" smtClean="0">
                <a:effectLst/>
                <a:latin typeface="Times New Roman" pitchFamily="18" charset="0"/>
                <a:cs typeface="Times New Roman" pitchFamily="18" charset="0"/>
              </a:rPr>
              <a:t>  for a sales and use tax certificate of exemption (ST:EXC-01) for </a:t>
            </a:r>
            <a:r>
              <a:rPr lang="en-US" sz="2800" b="1" dirty="0" smtClean="0">
                <a:effectLst/>
                <a:latin typeface="Times New Roman" pitchFamily="18" charset="0"/>
                <a:cs typeface="Times New Roman" pitchFamily="18" charset="0"/>
              </a:rPr>
              <a:t>each tax exempt project in order to </a:t>
            </a:r>
            <a:r>
              <a:rPr lang="en-US" sz="2800" b="1" u="sng" dirty="0" smtClean="0">
                <a:effectLst/>
                <a:latin typeface="Times New Roman" pitchFamily="18" charset="0"/>
                <a:cs typeface="Times New Roman" pitchFamily="18" charset="0"/>
              </a:rPr>
              <a:t>qualify</a:t>
            </a:r>
            <a:r>
              <a:rPr lang="en-US" sz="2800" b="1" dirty="0" smtClean="0">
                <a:effectLst/>
                <a:latin typeface="Times New Roman" pitchFamily="18" charset="0"/>
                <a:cs typeface="Times New Roman" pitchFamily="18" charset="0"/>
              </a:rPr>
              <a:t> the project</a:t>
            </a:r>
          </a:p>
          <a:p>
            <a:r>
              <a:rPr lang="en-US" sz="2800" b="1" dirty="0" smtClean="0">
                <a:latin typeface="Times New Roman" pitchFamily="18" charset="0"/>
                <a:cs typeface="Times New Roman" pitchFamily="18" charset="0"/>
              </a:rPr>
              <a:t>Contractors and subcontractors </a:t>
            </a:r>
            <a:r>
              <a:rPr lang="en-US" sz="2800" b="1" u="sng" dirty="0" smtClean="0">
                <a:latin typeface="Times New Roman" pitchFamily="18" charset="0"/>
                <a:cs typeface="Times New Roman" pitchFamily="18" charset="0"/>
              </a:rPr>
              <a:t>licensed by the State Licensing Board for General Contractors</a:t>
            </a:r>
            <a:r>
              <a:rPr lang="en-US" sz="2800" dirty="0" smtClean="0">
                <a:latin typeface="Times New Roman" pitchFamily="18" charset="0"/>
                <a:cs typeface="Times New Roman" pitchFamily="18" charset="0"/>
              </a:rPr>
              <a:t> shall also apply for ST:EXC-01</a:t>
            </a:r>
          </a:p>
          <a:p>
            <a:r>
              <a:rPr lang="en-US" sz="2800" b="1" dirty="0" smtClean="0">
                <a:latin typeface="Times New Roman" pitchFamily="18" charset="0"/>
                <a:cs typeface="Times New Roman" pitchFamily="18" charset="0"/>
              </a:rPr>
              <a:t>ST:EXC-01 for making qualified purchases for </a:t>
            </a:r>
            <a:r>
              <a:rPr lang="en-US" sz="2800" b="1" u="sng" dirty="0" smtClean="0">
                <a:latin typeface="Times New Roman" pitchFamily="18" charset="0"/>
                <a:cs typeface="Times New Roman" pitchFamily="18" charset="0"/>
              </a:rPr>
              <a:t>the project listed on the certificate</a:t>
            </a:r>
            <a:r>
              <a:rPr lang="en-US" sz="2800" b="1" dirty="0" smtClean="0">
                <a:latin typeface="Times New Roman" pitchFamily="18" charset="0"/>
                <a:cs typeface="Times New Roman" pitchFamily="18" charset="0"/>
              </a:rPr>
              <a:t> </a:t>
            </a:r>
            <a:endParaRPr lang="en-US" sz="2800" b="1" dirty="0" smtClean="0">
              <a:effectLst/>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pPr algn="ctr"/>
            <a:r>
              <a:rPr lang="en-US" sz="4400" dirty="0" smtClean="0">
                <a:latin typeface="Times New Roman" pitchFamily="18" charset="0"/>
                <a:cs typeface="Times New Roman" pitchFamily="18" charset="0"/>
              </a:rPr>
              <a:t>Overview of Procedure</a:t>
            </a:r>
            <a:endParaRPr lang="en-US" sz="4400" b="1" dirty="0">
              <a:latin typeface="Times New Roman" pitchFamily="18" charset="0"/>
              <a:cs typeface="Times New Roman" pitchFamily="18" charset="0"/>
            </a:endParaRPr>
          </a:p>
        </p:txBody>
      </p:sp>
    </p:spTree>
    <p:extLst>
      <p:ext uri="{BB962C8B-B14F-4D97-AF65-F5344CB8AC3E}">
        <p14:creationId xmlns:p14="http://schemas.microsoft.com/office/powerpoint/2010/main" val="4157300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fontScale="92500" lnSpcReduction="10000"/>
          </a:bodyPr>
          <a:lstStyle/>
          <a:p>
            <a:r>
              <a:rPr lang="en-US" sz="2400" dirty="0">
                <a:latin typeface="Times New Roman" pitchFamily="18" charset="0"/>
                <a:cs typeface="Times New Roman" pitchFamily="18" charset="0"/>
              </a:rPr>
              <a:t>Exempt Entities are required to submit an application (Form ST:EXC-01) and provide a copy of the contract for each project in order to qualify the project for the exemption. </a:t>
            </a:r>
          </a:p>
          <a:p>
            <a:r>
              <a:rPr lang="en-US" sz="2400" dirty="0">
                <a:latin typeface="Times New Roman" pitchFamily="18" charset="0"/>
                <a:cs typeface="Times New Roman" pitchFamily="18" charset="0"/>
              </a:rPr>
              <a:t>A unique project number will be assigned to each project.</a:t>
            </a:r>
          </a:p>
          <a:p>
            <a:r>
              <a:rPr lang="en-US" sz="2400" dirty="0">
                <a:latin typeface="Times New Roman" pitchFamily="18" charset="0"/>
                <a:cs typeface="Times New Roman" pitchFamily="18" charset="0"/>
              </a:rPr>
              <a:t>The General Contractor is required to submit an application, a copy of the contract showing they were awarded the bid, and a list of all subcontractors working on the project. In the event that the list of subcontractors changes, the General Contractor is required to notify the Department within 30 days of </a:t>
            </a:r>
            <a:r>
              <a:rPr lang="en-US" sz="2400" dirty="0" smtClean="0">
                <a:latin typeface="Times New Roman" pitchFamily="18" charset="0"/>
                <a:cs typeface="Times New Roman" pitchFamily="18" charset="0"/>
              </a:rPr>
              <a:t>the changes</a:t>
            </a:r>
            <a:r>
              <a:rPr lang="en-US" sz="2400" dirty="0">
                <a:latin typeface="Times New Roman" pitchFamily="18" charset="0"/>
                <a:cs typeface="Times New Roman" pitchFamily="18" charset="0"/>
              </a:rPr>
              <a:t>. </a:t>
            </a:r>
          </a:p>
          <a:p>
            <a:r>
              <a:rPr lang="en-US" sz="2400" dirty="0">
                <a:latin typeface="Times New Roman" pitchFamily="18" charset="0"/>
                <a:cs typeface="Times New Roman" pitchFamily="18" charset="0"/>
              </a:rPr>
              <a:t>Every subcontractor working on a qualifying project will be required to apply using Form ST:EXC-01  for each project in order to be awarded an exemption certificate.</a:t>
            </a:r>
          </a:p>
          <a:p>
            <a:r>
              <a:rPr lang="en-US" dirty="0">
                <a:latin typeface="Times New Roman" pitchFamily="18" charset="0"/>
                <a:cs typeface="Times New Roman" pitchFamily="18" charset="0"/>
              </a:rPr>
              <a:t>Sub-contractors </a:t>
            </a:r>
            <a:r>
              <a:rPr lang="en-US" sz="2400" dirty="0">
                <a:latin typeface="Times New Roman" pitchFamily="18" charset="0"/>
                <a:cs typeface="Times New Roman" pitchFamily="18" charset="0"/>
              </a:rPr>
              <a:t>are not required to apply if they are labor only and will not be purchasing materials</a:t>
            </a:r>
            <a:endParaRPr lang="en-US"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1020762"/>
          </a:xfrm>
        </p:spPr>
        <p:txBody>
          <a:bodyPr/>
          <a:lstStyle/>
          <a:p>
            <a:pPr algn="ctr"/>
            <a:r>
              <a:rPr lang="en-US" sz="4400" dirty="0">
                <a:effectLst/>
                <a:latin typeface="Times New Roman" pitchFamily="18" charset="0"/>
                <a:cs typeface="Times New Roman" pitchFamily="18" charset="0"/>
              </a:rPr>
              <a:t>Procedure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356601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62"/>
          </a:xfrm>
        </p:spPr>
        <p:txBody>
          <a:bodyPr>
            <a:normAutofit fontScale="90000"/>
          </a:bodyPr>
          <a:lstStyle/>
          <a:p>
            <a:pPr algn="ct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Form ST:EXC-01</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Governmental </a:t>
            </a:r>
            <a:r>
              <a:rPr lang="en-US" sz="2400" dirty="0">
                <a:latin typeface="Times New Roman" pitchFamily="18" charset="0"/>
                <a:cs typeface="Times New Roman" pitchFamily="18" charset="0"/>
              </a:rPr>
              <a:t>Entity Project (Contractor’s) Sales &amp; Use Tax Exemption Application</a:t>
            </a:r>
            <a:r>
              <a:rPr lang="en-US" dirty="0"/>
              <a:t/>
            </a:r>
            <a:br>
              <a:rPr lang="en-US" dirty="0"/>
            </a:b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1086904438"/>
              </p:ext>
            </p:extLst>
          </p:nvPr>
        </p:nvGraphicFramePr>
        <p:xfrm>
          <a:off x="14349" y="1263515"/>
          <a:ext cx="4416137" cy="5594485"/>
        </p:xfrm>
        <a:graphic>
          <a:graphicData uri="http://schemas.openxmlformats.org/presentationml/2006/ole">
            <mc:AlternateContent xmlns:mc="http://schemas.openxmlformats.org/markup-compatibility/2006">
              <mc:Choice xmlns:v="urn:schemas-microsoft-com:vml" Requires="v">
                <p:oleObj spid="_x0000_s5134" name="Acrobat Document" r:id="rId4" imgW="5829233" imgH="7543775" progId="AcroExch.Document.11">
                  <p:embed/>
                </p:oleObj>
              </mc:Choice>
              <mc:Fallback>
                <p:oleObj name="Acrobat Document" r:id="rId4" imgW="5829233" imgH="7543775" progId="AcroExch.Document.11">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349" y="1263515"/>
                        <a:ext cx="4416137" cy="5594485"/>
                      </a:xfrm>
                      <a:prstGeom prst="rect">
                        <a:avLst/>
                      </a:prstGeom>
                      <a:noFill/>
                      <a:ln>
                        <a:solidFill>
                          <a:schemeClr val="tx1"/>
                        </a:solidFill>
                      </a:ln>
                    </p:spPr>
                  </p:pic>
                </p:oleObj>
              </mc:Fallback>
            </mc:AlternateContent>
          </a:graphicData>
        </a:graphic>
      </p:graphicFrame>
      <p:pic>
        <p:nvPicPr>
          <p:cNvPr id="5"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19600" y="1263515"/>
            <a:ext cx="4572000" cy="5594485"/>
          </a:xfrm>
          <a:prstGeom prst="rect">
            <a:avLst/>
          </a:prstGeom>
          <a:noFill/>
          <a:ln w="9525">
            <a:solidFill>
              <a:schemeClr val="tx1"/>
            </a:solidFill>
            <a:miter lim="800000"/>
            <a:headEnd/>
            <a:tailEnd/>
          </a:ln>
          <a:effectLst>
            <a:innerShdw blurRad="63500" dist="50800" dir="8100000">
              <a:prstClr val="black">
                <a:alpha val="50000"/>
              </a:prstClr>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2685851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1511</TotalTime>
  <Words>2271</Words>
  <Application>Microsoft Office PowerPoint</Application>
  <PresentationFormat>On-screen Show (4:3)</PresentationFormat>
  <Paragraphs>152</Paragraphs>
  <Slides>35</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3" baseType="lpstr">
      <vt:lpstr>Calibri</vt:lpstr>
      <vt:lpstr>Lucida Sans Unicode</vt:lpstr>
      <vt:lpstr>Times New Roman</vt:lpstr>
      <vt:lpstr>Verdana</vt:lpstr>
      <vt:lpstr>Wingdings 2</vt:lpstr>
      <vt:lpstr>Wingdings 3</vt:lpstr>
      <vt:lpstr>Concourse</vt:lpstr>
      <vt:lpstr>Acrobat Document</vt:lpstr>
      <vt:lpstr>Contractor’s Exemption Legislative Act No. 2013-205</vt:lpstr>
      <vt:lpstr> Act 2013-205 (HB 419) </vt:lpstr>
      <vt:lpstr>Statute &amp; Departmental Rules</vt:lpstr>
      <vt:lpstr>Governmental Entity Defined </vt:lpstr>
      <vt:lpstr>Not Exempt</vt:lpstr>
      <vt:lpstr>Effective Dates</vt:lpstr>
      <vt:lpstr>Overview of Procedure</vt:lpstr>
      <vt:lpstr>Procedure</vt:lpstr>
      <vt:lpstr>  Form ST:EXC-01 Governmental Entity Project (Contractor’s) Sales &amp; Use Tax Exemption Application </vt:lpstr>
      <vt:lpstr>Governmental Entity Project (Contractor’s) Sales &amp; Use Tax Certificate of Exemption</vt:lpstr>
      <vt:lpstr>NOTE: Dates of Issuance</vt:lpstr>
      <vt:lpstr>Contractor’s Responsibilities</vt:lpstr>
      <vt:lpstr>Consumer Use Monthly Reporting Requirements</vt:lpstr>
      <vt:lpstr>CNU Reporting Requirements</vt:lpstr>
      <vt:lpstr>Reporting Problems</vt:lpstr>
      <vt:lpstr>Dual Businesses</vt:lpstr>
      <vt:lpstr>Penalties</vt:lpstr>
      <vt:lpstr>Appeals Process</vt:lpstr>
      <vt:lpstr>How Contractor’s Exemption Can Affect Utility Contractors</vt:lpstr>
      <vt:lpstr>Contractor’s Exemption/Pollution Control Qualified Governmental Entities</vt:lpstr>
      <vt:lpstr>ALDOT Contracts</vt:lpstr>
      <vt:lpstr>Further Clarification</vt:lpstr>
      <vt:lpstr>Utility Job Contract with an Exempt Governmental Entity</vt:lpstr>
      <vt:lpstr>Pollution Control Qualified Governmental Entities</vt:lpstr>
      <vt:lpstr>Private Developers Non-Exempt Government Jobs</vt:lpstr>
      <vt:lpstr>Silt Fences</vt:lpstr>
      <vt:lpstr>Storm Drains</vt:lpstr>
      <vt:lpstr>Exemption Certificates</vt:lpstr>
      <vt:lpstr>Rural Water Systems: Public Corporations--Not Gov’t Agency</vt:lpstr>
      <vt:lpstr>Sewer Systems for Qualified Governmental Jobs</vt:lpstr>
      <vt:lpstr>Government Utility Service</vt:lpstr>
      <vt:lpstr>PowerPoint Presentation</vt:lpstr>
      <vt:lpstr>PowerPoint Presentation</vt:lpstr>
      <vt:lpstr>Important Reminder</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Contractor’s Exemption</dc:title>
  <dc:creator>Windows User</dc:creator>
  <cp:lastModifiedBy>Hartley, Amber</cp:lastModifiedBy>
  <cp:revision>58</cp:revision>
  <dcterms:created xsi:type="dcterms:W3CDTF">2013-11-12T18:21:24Z</dcterms:created>
  <dcterms:modified xsi:type="dcterms:W3CDTF">2015-11-10T17:47:06Z</dcterms:modified>
</cp:coreProperties>
</file>